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2"/>
  </p:notesMasterIdLst>
  <p:sldIdLst>
    <p:sldId id="360" r:id="rId2"/>
    <p:sldId id="361" r:id="rId3"/>
    <p:sldId id="362" r:id="rId4"/>
    <p:sldId id="363" r:id="rId5"/>
    <p:sldId id="364" r:id="rId6"/>
    <p:sldId id="365" r:id="rId7"/>
    <p:sldId id="367" r:id="rId8"/>
    <p:sldId id="366" r:id="rId9"/>
    <p:sldId id="368" r:id="rId10"/>
    <p:sldId id="369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19FFC3"/>
    <a:srgbClr val="9ED561"/>
    <a:srgbClr val="80C535"/>
    <a:srgbClr val="2CCA20"/>
    <a:srgbClr val="25A91B"/>
    <a:srgbClr val="00C491"/>
    <a:srgbClr val="00CC99"/>
    <a:srgbClr val="CC99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-45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6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E246C6-B264-48F4-AF36-EDB876C93D0B}" type="datetimeFigureOut">
              <a:rPr lang="ar-IQ" smtClean="0"/>
              <a:t>02/05/1442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313846-5E73-4C8F-B283-A1E265F372C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77359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134D5FF-8D33-4E2E-94F2-67391637EA85}" type="datetimeFigureOut">
              <a:rPr lang="en-US" smtClean="0"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4A11286-22B9-401C-A4EC-E52B11AD61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693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4D5FF-8D33-4E2E-94F2-67391637EA85}" type="datetimeFigureOut">
              <a:rPr lang="en-US" smtClean="0"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11286-22B9-401C-A4EC-E52B11AD61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386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134D5FF-8D33-4E2E-94F2-67391637EA85}" type="datetimeFigureOut">
              <a:rPr lang="en-US" smtClean="0"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4A11286-22B9-401C-A4EC-E52B11AD61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189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4D5FF-8D33-4E2E-94F2-67391637EA85}" type="datetimeFigureOut">
              <a:rPr lang="en-US" smtClean="0"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14A11286-22B9-401C-A4EC-E52B11AD61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132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134D5FF-8D33-4E2E-94F2-67391637EA85}" type="datetimeFigureOut">
              <a:rPr lang="en-US" smtClean="0"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4A11286-22B9-401C-A4EC-E52B11AD61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133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4D5FF-8D33-4E2E-94F2-67391637EA85}" type="datetimeFigureOut">
              <a:rPr lang="en-US" smtClean="0"/>
              <a:t>12/16/2020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11286-22B9-401C-A4EC-E52B11AD61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405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4D5FF-8D33-4E2E-94F2-67391637EA85}" type="datetimeFigureOut">
              <a:rPr lang="en-US" smtClean="0"/>
              <a:t>12/16/2020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11286-22B9-401C-A4EC-E52B11AD61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49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4D5FF-8D33-4E2E-94F2-67391637EA85}" type="datetimeFigureOut">
              <a:rPr lang="en-US" smtClean="0"/>
              <a:t>12/16/2020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11286-22B9-401C-A4EC-E52B11AD61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596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4D5FF-8D33-4E2E-94F2-67391637EA85}" type="datetimeFigureOut">
              <a:rPr lang="en-US" smtClean="0"/>
              <a:t>12/16/2020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11286-22B9-401C-A4EC-E52B11AD61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556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134D5FF-8D33-4E2E-94F2-67391637EA85}" type="datetimeFigureOut">
              <a:rPr lang="en-US" smtClean="0"/>
              <a:t>12/16/2020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4A11286-22B9-401C-A4EC-E52B11AD61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903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4D5FF-8D33-4E2E-94F2-67391637EA85}" type="datetimeFigureOut">
              <a:rPr lang="en-US" smtClean="0"/>
              <a:t>12/16/2020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11286-22B9-401C-A4EC-E52B11AD61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299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7134D5FF-8D33-4E2E-94F2-67391637EA85}" type="datetimeFigureOut">
              <a:rPr lang="en-US" smtClean="0"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14A11286-22B9-401C-A4EC-E52B11AD61F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18743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457200" rtl="1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06000" indent="-3060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9.png"/><Relationship Id="rId7" Type="http://schemas.openxmlformats.org/officeDocument/2006/relationships/image" Target="../media/image4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Relationship Id="rId9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7599AE8-577F-46E2-BF3B-F8C640501455}"/>
              </a:ext>
            </a:extLst>
          </p:cNvPr>
          <p:cNvSpPr txBox="1"/>
          <p:nvPr/>
        </p:nvSpPr>
        <p:spPr>
          <a:xfrm>
            <a:off x="3615612" y="1861152"/>
            <a:ext cx="451601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IQ" sz="4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ecoType Naskh" panose="02010400000000000000" pitchFamily="2" charset="-78"/>
              </a:rPr>
              <a:t>تطبيقات حاسبة 1</a:t>
            </a:r>
          </a:p>
          <a:p>
            <a:pPr algn="ctr"/>
            <a:r>
              <a:rPr lang="ar-IQ" sz="4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ecoType Naskh" panose="02010400000000000000" pitchFamily="2" charset="-78"/>
              </a:rPr>
              <a:t>المرحلة الثانية</a:t>
            </a:r>
            <a:endParaRPr lang="en-US" sz="4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DecoType Naskh" panose="02010400000000000000" pitchFamily="2" charset="-7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A9A4448-5C0E-49F6-8472-861924D98E27}"/>
              </a:ext>
            </a:extLst>
          </p:cNvPr>
          <p:cNvSpPr txBox="1"/>
          <p:nvPr/>
        </p:nvSpPr>
        <p:spPr>
          <a:xfrm>
            <a:off x="2656892" y="3833947"/>
            <a:ext cx="609755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 rtl="1">
              <a:spcBef>
                <a:spcPts val="0"/>
              </a:spcBef>
              <a:spcAft>
                <a:spcPts val="1000"/>
              </a:spcAft>
            </a:pPr>
            <a:r>
              <a:rPr lang="ar-IQ" sz="4000" b="1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DecoType Naskh" panose="02010400000000000000" pitchFamily="2" charset="-78"/>
              </a:rPr>
              <a:t>البرمجة بلغة الفورتران</a:t>
            </a:r>
            <a:endParaRPr lang="en-US" sz="40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DecoType Naskh" panose="02010400000000000000" pitchFamily="2" charset="-7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29F57031-9659-4832-B085-381DA67E4044}"/>
              </a:ext>
            </a:extLst>
          </p:cNvPr>
          <p:cNvSpPr txBox="1"/>
          <p:nvPr/>
        </p:nvSpPr>
        <p:spPr>
          <a:xfrm>
            <a:off x="7757627" y="609067"/>
            <a:ext cx="4434373" cy="14516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r" rtl="1">
              <a:spcBef>
                <a:spcPts val="0"/>
              </a:spcBef>
              <a:spcAft>
                <a:spcPts val="1000"/>
              </a:spcAft>
            </a:pPr>
            <a:r>
              <a:rPr lang="ar-IQ" sz="4000" b="1" dirty="0">
                <a:latin typeface="Calibri" panose="020F0502020204030204" pitchFamily="34" charset="0"/>
                <a:ea typeface="Calibri" panose="020F0502020204030204" pitchFamily="34" charset="0"/>
                <a:cs typeface="DecoType Naskh" panose="02010400000000000000" pitchFamily="2" charset="-78"/>
              </a:rPr>
              <a:t>جامعة ديالى/كلية الهندسة</a:t>
            </a:r>
          </a:p>
          <a:p>
            <a:pPr marL="0" marR="0" algn="r" rtl="1">
              <a:spcBef>
                <a:spcPts val="0"/>
              </a:spcBef>
              <a:spcAft>
                <a:spcPts val="1000"/>
              </a:spcAft>
            </a:pPr>
            <a:r>
              <a:rPr lang="ar-IQ" sz="4000" b="1" dirty="0">
                <a:latin typeface="Calibri" panose="020F0502020204030204" pitchFamily="34" charset="0"/>
                <a:ea typeface="Calibri" panose="020F0502020204030204" pitchFamily="34" charset="0"/>
                <a:cs typeface="DecoType Naskh" panose="02010400000000000000" pitchFamily="2" charset="-78"/>
              </a:rPr>
              <a:t>قسم الهندسة المدنية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F03553B4-93BD-4189-99E6-6FFBD0FE2C84}"/>
              </a:ext>
            </a:extLst>
          </p:cNvPr>
          <p:cNvSpPr txBox="1"/>
          <p:nvPr/>
        </p:nvSpPr>
        <p:spPr>
          <a:xfrm>
            <a:off x="2651450" y="4891417"/>
            <a:ext cx="609755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 rtl="1">
              <a:spcBef>
                <a:spcPts val="0"/>
              </a:spcBef>
              <a:spcAft>
                <a:spcPts val="1000"/>
              </a:spcAft>
            </a:pPr>
            <a:r>
              <a:rPr lang="ar-IQ" sz="40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ecoType Naskh Variants" panose="02010400000000000000" pitchFamily="2" charset="-78"/>
              </a:rPr>
              <a:t>المحاضرة  2</a:t>
            </a:r>
            <a:r>
              <a:rPr lang="ar-IQ" sz="4000" b="1" i="1" dirty="0">
                <a:latin typeface="Calibri" panose="020F0502020204030204" pitchFamily="34" charset="0"/>
                <a:ea typeface="Calibri" panose="020F0502020204030204" pitchFamily="34" charset="0"/>
                <a:cs typeface="DecoType Naskh Variants" panose="02010400000000000000" pitchFamily="2" charset="-78"/>
              </a:rPr>
              <a:t>  </a:t>
            </a:r>
            <a:r>
              <a:rPr lang="en-US" sz="40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ecoType Naskh Variants" panose="02010400000000000000" pitchFamily="2" charset="-78"/>
              </a:rPr>
              <a:t> </a:t>
            </a:r>
            <a:r>
              <a:rPr lang="ar-IQ" sz="40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ecoType Naskh Variants" panose="02010400000000000000" pitchFamily="2" charset="-78"/>
              </a:rPr>
              <a:t> 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DecoType Naskh Variants" panose="02010400000000000000" pitchFamily="2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60C2D34B-F012-4D2A-9E76-B560EA6079C1}"/>
              </a:ext>
            </a:extLst>
          </p:cNvPr>
          <p:cNvSpPr txBox="1"/>
          <p:nvPr/>
        </p:nvSpPr>
        <p:spPr>
          <a:xfrm>
            <a:off x="10320867" y="5391638"/>
            <a:ext cx="1871133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IQ" dirty="0">
                <a:latin typeface="Calibri" panose="020F0502020204030204" pitchFamily="34" charset="0"/>
                <a:cs typeface="Calibri" panose="020F0502020204030204" pitchFamily="34" charset="0"/>
              </a:rPr>
              <a:t>إعداد:-</a:t>
            </a:r>
          </a:p>
          <a:p>
            <a:pPr algn="r"/>
            <a:r>
              <a:rPr lang="ar-IQ" dirty="0" err="1">
                <a:latin typeface="Calibri" panose="020F0502020204030204" pitchFamily="34" charset="0"/>
                <a:cs typeface="Calibri" panose="020F0502020204030204" pitchFamily="34" charset="0"/>
              </a:rPr>
              <a:t>م.د.جنان</a:t>
            </a:r>
            <a:r>
              <a:rPr lang="ar-IQ" dirty="0">
                <a:latin typeface="Calibri" panose="020F0502020204030204" pitchFamily="34" charset="0"/>
                <a:cs typeface="Calibri" panose="020F0502020204030204" pitchFamily="34" charset="0"/>
              </a:rPr>
              <a:t> لفته عباس</a:t>
            </a:r>
          </a:p>
          <a:p>
            <a:pPr algn="r"/>
            <a:r>
              <a:rPr lang="ar-IQ" dirty="0" err="1">
                <a:latin typeface="Calibri" panose="020F0502020204030204" pitchFamily="34" charset="0"/>
                <a:cs typeface="Calibri" panose="020F0502020204030204" pitchFamily="34" charset="0"/>
              </a:rPr>
              <a:t>م.م</a:t>
            </a:r>
            <a:r>
              <a:rPr lang="ar-IQ" dirty="0">
                <a:latin typeface="Calibri" panose="020F0502020204030204" pitchFamily="34" charset="0"/>
                <a:cs typeface="Calibri" panose="020F0502020204030204" pitchFamily="34" charset="0"/>
              </a:rPr>
              <a:t>. غسان منذر علي</a:t>
            </a:r>
          </a:p>
        </p:txBody>
      </p:sp>
    </p:spTree>
    <p:extLst>
      <p:ext uri="{BB962C8B-B14F-4D97-AF65-F5344CB8AC3E}">
        <p14:creationId xmlns:p14="http://schemas.microsoft.com/office/powerpoint/2010/main" val="31273468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029934D3-9348-497F-BE10-2FBB28FBF5F5}"/>
              </a:ext>
            </a:extLst>
          </p:cNvPr>
          <p:cNvSpPr txBox="1"/>
          <p:nvPr/>
        </p:nvSpPr>
        <p:spPr>
          <a:xfrm>
            <a:off x="3492760" y="4417739"/>
            <a:ext cx="45160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IQ" sz="7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ecoType Naskh" panose="02010400000000000000" pitchFamily="2" charset="-78"/>
              </a:rPr>
              <a:t>شكرا لأصغائكم</a:t>
            </a:r>
            <a:endParaRPr lang="en-US" sz="7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DecoType Naskh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790317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3FD0B16-4CED-43C0-8B9C-81AB046EC85C}"/>
              </a:ext>
            </a:extLst>
          </p:cNvPr>
          <p:cNvSpPr txBox="1"/>
          <p:nvPr/>
        </p:nvSpPr>
        <p:spPr>
          <a:xfrm>
            <a:off x="8940800" y="545463"/>
            <a:ext cx="32512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IQ" sz="2400" u="sng" dirty="0">
                <a:solidFill>
                  <a:srgbClr val="0033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طريقة استخدام (</a:t>
            </a:r>
            <a:r>
              <a:rPr lang="en-US" sz="2400" u="sng" dirty="0">
                <a:solidFill>
                  <a:srgbClr val="0033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Fortran</a:t>
            </a:r>
            <a:r>
              <a:rPr lang="ar-IQ" sz="2400" u="sng" dirty="0">
                <a:solidFill>
                  <a:srgbClr val="0033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58C12045-C9A5-408D-A1DA-C3FAD4843C2F}"/>
              </a:ext>
            </a:extLst>
          </p:cNvPr>
          <p:cNvGrpSpPr/>
          <p:nvPr/>
        </p:nvGrpSpPr>
        <p:grpSpPr>
          <a:xfrm>
            <a:off x="9996024" y="3285065"/>
            <a:ext cx="1449622" cy="1174003"/>
            <a:chOff x="10606911" y="2698064"/>
            <a:chExt cx="1449622" cy="1174003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xmlns="" id="{B953F47B-E7FF-4979-B133-2563CAF26BA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606911" y="2698064"/>
              <a:ext cx="984661" cy="1174003"/>
            </a:xfrm>
            <a:prstGeom prst="rect">
              <a:avLst/>
            </a:prstGeom>
          </p:spPr>
        </p:pic>
        <p:pic>
          <p:nvPicPr>
            <p:cNvPr id="6" name="Graphic 5" descr="Cursor">
              <a:extLst>
                <a:ext uri="{FF2B5EF4-FFF2-40B4-BE49-F238E27FC236}">
                  <a16:creationId xmlns:a16="http://schemas.microsoft.com/office/drawing/2014/main" xmlns="" id="{CD046DEA-6B89-4D5C-8C89-0D97F065EC0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6"/>
                </a:ext>
              </a:extLst>
            </a:blip>
            <a:stretch>
              <a:fillRect/>
            </a:stretch>
          </p:blipFill>
          <p:spPr>
            <a:xfrm>
              <a:off x="11362267" y="3114060"/>
              <a:ext cx="694266" cy="675072"/>
            </a:xfrm>
            <a:prstGeom prst="rect">
              <a:avLst/>
            </a:prstGeom>
          </p:spPr>
        </p:pic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3524AE7C-581F-437F-B542-2F05FE5C3781}"/>
              </a:ext>
            </a:extLst>
          </p:cNvPr>
          <p:cNvSpPr txBox="1"/>
          <p:nvPr/>
        </p:nvSpPr>
        <p:spPr>
          <a:xfrm>
            <a:off x="135467" y="945313"/>
            <a:ext cx="12056533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IQ" sz="2000" dirty="0"/>
              <a:t>يتم تشغيل البرنامج عن طريق الضغط على الايقونة الخاصة به والتي تكون باسم (</a:t>
            </a:r>
            <a:r>
              <a:rPr lang="en-US" sz="2000" dirty="0"/>
              <a:t>MSDEV</a:t>
            </a:r>
            <a:r>
              <a:rPr lang="ar-IQ" sz="2000" dirty="0"/>
              <a:t>)(</a:t>
            </a:r>
            <a:r>
              <a:rPr lang="en-US" sz="2000" dirty="0"/>
              <a:t>Microsoft developer studio</a:t>
            </a:r>
            <a:r>
              <a:rPr lang="ar-IQ" sz="2000" dirty="0"/>
              <a:t>).</a:t>
            </a:r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xmlns="" id="{87C9F7BA-90AA-45FA-B168-8F4F4D06619A}"/>
              </a:ext>
            </a:extLst>
          </p:cNvPr>
          <p:cNvSpPr/>
          <p:nvPr/>
        </p:nvSpPr>
        <p:spPr>
          <a:xfrm rot="10800000">
            <a:off x="8871074" y="3721870"/>
            <a:ext cx="1059209" cy="46166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A8D3F474-150B-49B5-A206-5380E4668342}"/>
              </a:ext>
            </a:extLst>
          </p:cNvPr>
          <p:cNvSpPr/>
          <p:nvPr/>
        </p:nvSpPr>
        <p:spPr>
          <a:xfrm>
            <a:off x="6462222" y="2906061"/>
            <a:ext cx="1481667" cy="758008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/>
              <a:t>واجهة البرنامج 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xmlns="" id="{03C20A79-92AC-494C-9E22-F334FDC4C086}"/>
              </a:ext>
            </a:extLst>
          </p:cNvPr>
          <p:cNvGrpSpPr/>
          <p:nvPr/>
        </p:nvGrpSpPr>
        <p:grpSpPr>
          <a:xfrm>
            <a:off x="2156" y="1972732"/>
            <a:ext cx="8803177" cy="4885267"/>
            <a:chOff x="2156" y="1473090"/>
            <a:chExt cx="9000067" cy="5190066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xmlns="" id="{AD0A8A32-8857-499D-B549-3DE9573938D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156" y="1473090"/>
              <a:ext cx="9000067" cy="5190066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xmlns="" id="{4AE1B1C3-3C0F-43A8-86FB-ED590CB2742C}"/>
                </a:ext>
              </a:extLst>
            </p:cNvPr>
            <p:cNvSpPr/>
            <p:nvPr/>
          </p:nvSpPr>
          <p:spPr>
            <a:xfrm>
              <a:off x="5283200" y="1473090"/>
              <a:ext cx="1168400" cy="11346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IQ" dirty="0"/>
                <a:t>شريط العنوان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xmlns="" id="{0C5FE5FA-7F8A-4C12-97DA-B519F005C738}"/>
                </a:ext>
              </a:extLst>
            </p:cNvPr>
            <p:cNvSpPr/>
            <p:nvPr/>
          </p:nvSpPr>
          <p:spPr>
            <a:xfrm>
              <a:off x="3708400" y="1806828"/>
              <a:ext cx="1270000" cy="11346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IQ" dirty="0"/>
                <a:t>شريط الادوات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xmlns="" id="{E183F0C6-30B1-4830-847F-605CD8FA9DAB}"/>
                </a:ext>
              </a:extLst>
            </p:cNvPr>
            <p:cNvSpPr/>
            <p:nvPr/>
          </p:nvSpPr>
          <p:spPr>
            <a:xfrm>
              <a:off x="3232189" y="1583228"/>
              <a:ext cx="1270000" cy="11346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IQ" dirty="0"/>
                <a:t>شريط القوائم</a:t>
              </a:r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C45A4D7D-0C91-428F-A3FA-0468B2AB83F6}"/>
              </a:ext>
            </a:extLst>
          </p:cNvPr>
          <p:cNvSpPr txBox="1"/>
          <p:nvPr/>
        </p:nvSpPr>
        <p:spPr>
          <a:xfrm>
            <a:off x="1016000" y="1446331"/>
            <a:ext cx="111760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IQ" dirty="0"/>
              <a:t>تقسم واجهة (</a:t>
            </a:r>
            <a:r>
              <a:rPr lang="en-US" dirty="0"/>
              <a:t>MSDEV</a:t>
            </a:r>
            <a:r>
              <a:rPr lang="ar-IQ" dirty="0"/>
              <a:t>) الى عدة اقسام: اعلى النافذة شريط العنوان (</a:t>
            </a:r>
            <a:r>
              <a:rPr lang="en-US" dirty="0"/>
              <a:t>Title Bar</a:t>
            </a:r>
            <a:r>
              <a:rPr lang="ar-IQ" dirty="0"/>
              <a:t>)ومن ثم شريط القوائم (</a:t>
            </a:r>
            <a:r>
              <a:rPr lang="en-US" dirty="0"/>
              <a:t>Menu Bar</a:t>
            </a:r>
            <a:r>
              <a:rPr lang="ar-IQ" dirty="0"/>
              <a:t>) ثم شريط الأدوات (</a:t>
            </a:r>
            <a:r>
              <a:rPr lang="en-US" dirty="0"/>
              <a:t>Tools Bar</a:t>
            </a:r>
            <a:r>
              <a:rPr lang="ar-IQ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0290104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4D199489-CE7F-4448-A8E0-4AC6D70D578F}"/>
              </a:ext>
            </a:extLst>
          </p:cNvPr>
          <p:cNvSpPr txBox="1"/>
          <p:nvPr/>
        </p:nvSpPr>
        <p:spPr>
          <a:xfrm>
            <a:off x="6096000" y="568868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IQ" sz="2400" u="sng" dirty="0">
                <a:solidFill>
                  <a:srgbClr val="0033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ﺃ) </a:t>
            </a:r>
            <a:r>
              <a:rPr lang="ar-IQ" sz="2400" u="sng" dirty="0" err="1">
                <a:solidFill>
                  <a:srgbClr val="0033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ﻣﺴﺎﺣﺔ</a:t>
            </a:r>
            <a:r>
              <a:rPr lang="ar-IQ" sz="2400" u="sng" dirty="0">
                <a:solidFill>
                  <a:srgbClr val="0033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sz="2400" u="sng" dirty="0" err="1">
                <a:solidFill>
                  <a:srgbClr val="0033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ﺍﻟﻌﻤﻞ</a:t>
            </a:r>
            <a:endParaRPr lang="ar-IQ" sz="2400" u="sng" dirty="0">
              <a:solidFill>
                <a:srgbClr val="0033C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2B686104-A927-4C47-8643-BD4049A53C45}"/>
              </a:ext>
            </a:extLst>
          </p:cNvPr>
          <p:cNvSpPr txBox="1"/>
          <p:nvPr/>
        </p:nvSpPr>
        <p:spPr>
          <a:xfrm>
            <a:off x="0" y="1030533"/>
            <a:ext cx="12192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rtl="1"/>
            <a:r>
              <a:rPr lang="ar-IQ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ﻳﺘﻜﻮﻥ</a:t>
            </a:r>
            <a:r>
              <a:rPr lang="ar-IQ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ﻛﻞ</a:t>
            </a:r>
            <a:r>
              <a:rPr lang="ar-IQ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ﻣﺸﺮﻭﻉ</a:t>
            </a:r>
            <a:r>
              <a:rPr lang="ar-IQ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ﻓﻲ</a:t>
            </a:r>
            <a:r>
              <a:rPr lang="ar-IQ" sz="2400" dirty="0">
                <a:latin typeface="Calibri" panose="020F0502020204030204" pitchFamily="34" charset="0"/>
                <a:cs typeface="Calibri" panose="020F0502020204030204" pitchFamily="34" charset="0"/>
              </a:rPr>
              <a:t> MSDEV) </a:t>
            </a:r>
            <a:r>
              <a:rPr lang="ar-IQ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Microsoft</a:t>
            </a:r>
            <a:r>
              <a:rPr lang="ar-IQ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Developer</a:t>
            </a:r>
            <a:r>
              <a:rPr lang="ar-IQ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Studio</a:t>
            </a:r>
            <a:r>
              <a:rPr lang="ar-IQ" sz="2400" dirty="0"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ar-IQ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ﻣﻦ</a:t>
            </a:r>
            <a:r>
              <a:rPr lang="ar-IQ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ﻣﺠﻠﺪ</a:t>
            </a:r>
            <a:r>
              <a:rPr lang="ar-IQ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ﻳﺤﻮﻱ</a:t>
            </a:r>
            <a:r>
              <a:rPr lang="ar-IQ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ﻋﺪﺓ</a:t>
            </a:r>
            <a:r>
              <a:rPr lang="ar-IQ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ﻣﻠﻔﺎﺕ</a:t>
            </a:r>
            <a:r>
              <a:rPr lang="ar-IQ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ﻣﻨﻬﺎ</a:t>
            </a:r>
            <a:r>
              <a:rPr lang="ar-IQ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ﻣﺎ</a:t>
            </a:r>
            <a:r>
              <a:rPr lang="ar-IQ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ﻳﻜﺘﺒﻪ</a:t>
            </a:r>
            <a:r>
              <a:rPr lang="ar-IQ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ﺍﻟﻤﺒﺮﻣﺞ</a:t>
            </a:r>
            <a:r>
              <a:rPr lang="ar-IQ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ﻟﺘﻜﻮﻳﻦ</a:t>
            </a:r>
            <a:r>
              <a:rPr lang="ar-IQ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ﺍﻟﺒﺮﻧﺎﻣﺞ</a:t>
            </a:r>
            <a:r>
              <a:rPr lang="ar-IQ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ﺍﻟﻤﻄﻠﻮﺏ</a:t>
            </a:r>
            <a:r>
              <a:rPr lang="ar-IQ" sz="2400" dirty="0">
                <a:latin typeface="Calibri" panose="020F0502020204030204" pitchFamily="34" charset="0"/>
                <a:cs typeface="Calibri" panose="020F0502020204030204" pitchFamily="34" charset="0"/>
              </a:rPr>
              <a:t>، </a:t>
            </a:r>
            <a:r>
              <a:rPr lang="ar-IQ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ﻭﻣﻨﻬﺎ</a:t>
            </a:r>
            <a:r>
              <a:rPr lang="ar-IQ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ﻣﺎ</a:t>
            </a:r>
            <a:r>
              <a:rPr lang="ar-IQ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ﻳﺼﻨﻌﻪ</a:t>
            </a:r>
            <a:r>
              <a:rPr lang="ar-IQ" sz="2400" dirty="0">
                <a:latin typeface="Calibri" panose="020F0502020204030204" pitchFamily="34" charset="0"/>
                <a:cs typeface="Calibri" panose="020F0502020204030204" pitchFamily="34" charset="0"/>
              </a:rPr>
              <a:t> MSDEV </a:t>
            </a:r>
            <a:r>
              <a:rPr lang="ar-IQ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ﻟﻐﺮﺽ</a:t>
            </a:r>
            <a:r>
              <a:rPr lang="ar-IQ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ﺇﺩﺍﺭﺓ</a:t>
            </a:r>
            <a:r>
              <a:rPr lang="ar-IQ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ﻋﻤﻞ</a:t>
            </a:r>
            <a:r>
              <a:rPr lang="ar-IQ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ﺍﻟﻤﺸﺮﻭﻉ</a:t>
            </a:r>
            <a:r>
              <a:rPr lang="ar-IQ" sz="24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ar-IQ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ﻳﺴﻤﻰ</a:t>
            </a:r>
            <a:r>
              <a:rPr lang="ar-IQ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ﺍﻟﻤﺸﺮﻭﻉ</a:t>
            </a:r>
            <a:r>
              <a:rPr lang="ar-IQ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ﻓﻲ</a:t>
            </a:r>
            <a:r>
              <a:rPr lang="ar-IQ" sz="2400" dirty="0">
                <a:latin typeface="Calibri" panose="020F0502020204030204" pitchFamily="34" charset="0"/>
                <a:cs typeface="Calibri" panose="020F0502020204030204" pitchFamily="34" charset="0"/>
              </a:rPr>
              <a:t> MSDEV </a:t>
            </a:r>
            <a:r>
              <a:rPr lang="ar-IQ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ﻣﺴﺎﺣﺔ</a:t>
            </a:r>
            <a:r>
              <a:rPr lang="ar-IQ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ﻋﻤﻞ</a:t>
            </a:r>
            <a:r>
              <a:rPr lang="ar-IQ" sz="2400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ar-IQ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Work</a:t>
            </a:r>
            <a:r>
              <a:rPr lang="ar-IQ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Space</a:t>
            </a:r>
            <a:r>
              <a:rPr lang="ar-IQ" sz="2400" dirty="0"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42763895-710C-4348-99C0-AA92B836B50C}"/>
              </a:ext>
            </a:extLst>
          </p:cNvPr>
          <p:cNvSpPr txBox="1"/>
          <p:nvPr/>
        </p:nvSpPr>
        <p:spPr>
          <a:xfrm>
            <a:off x="5964768" y="2560134"/>
            <a:ext cx="622723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IQ" sz="2400" u="sng" dirty="0">
                <a:solidFill>
                  <a:srgbClr val="0033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ﺏ) </a:t>
            </a:r>
            <a:r>
              <a:rPr lang="ar-IQ" sz="2400" u="sng" dirty="0" err="1">
                <a:solidFill>
                  <a:srgbClr val="0033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ﺗﻜﻮﻳﻦ</a:t>
            </a:r>
            <a:r>
              <a:rPr lang="ar-IQ" sz="2400" u="sng" dirty="0">
                <a:solidFill>
                  <a:srgbClr val="0033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sz="2400" u="sng" dirty="0" err="1">
                <a:solidFill>
                  <a:srgbClr val="0033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ﺑﺮﻧﺎﻣﺞ</a:t>
            </a:r>
            <a:endParaRPr lang="ar-IQ" sz="2400" u="sng" dirty="0">
              <a:solidFill>
                <a:srgbClr val="0033C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F6DD06EF-A2DB-4901-8BCB-C5C6E3045D53}"/>
              </a:ext>
            </a:extLst>
          </p:cNvPr>
          <p:cNvSpPr txBox="1"/>
          <p:nvPr/>
        </p:nvSpPr>
        <p:spPr>
          <a:xfrm>
            <a:off x="6030384" y="3021799"/>
            <a:ext cx="622723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IQ" sz="24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ﻟﻜﺘﺎﺑﺔ</a:t>
            </a:r>
            <a:r>
              <a:rPr lang="ar-IQ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sz="24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ﺑﺮﻧﺎﻣﺞ</a:t>
            </a:r>
            <a:r>
              <a:rPr lang="ar-IQ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sz="24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ﻓﻲ</a:t>
            </a:r>
            <a:r>
              <a:rPr lang="ar-IQ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(MSDEV)</a:t>
            </a:r>
            <a:r>
              <a:rPr lang="ar-IQ" sz="24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ﻧﻔﺬ</a:t>
            </a:r>
            <a:r>
              <a:rPr lang="ar-IQ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sz="24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ﺍﻟﻤﺮﺍﺣﻞ</a:t>
            </a:r>
            <a:r>
              <a:rPr lang="ar-IQ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sz="24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ﺍﻟﺘﺎﻟﻴﺔ</a:t>
            </a:r>
            <a:r>
              <a:rPr lang="ar-IQ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C472F045-6DA3-4D0B-942A-FE846E0D5B61}"/>
              </a:ext>
            </a:extLst>
          </p:cNvPr>
          <p:cNvSpPr txBox="1"/>
          <p:nvPr/>
        </p:nvSpPr>
        <p:spPr>
          <a:xfrm>
            <a:off x="0" y="3612681"/>
            <a:ext cx="1219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IQ" sz="20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1- </a:t>
            </a:r>
            <a:r>
              <a:rPr lang="ar-IQ" sz="2000" dirty="0" err="1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ﺷﻐﻞ</a:t>
            </a:r>
            <a:r>
              <a:rPr lang="ar-IQ" sz="20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MSDEV ، </a:t>
            </a:r>
            <a:r>
              <a:rPr lang="ar-IQ" sz="2000" dirty="0" err="1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ﻭﺇﺫﺍ</a:t>
            </a:r>
            <a:r>
              <a:rPr lang="ar-IQ" sz="20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sz="2000" dirty="0" err="1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ﻛﺎﻥ</a:t>
            </a:r>
            <a:r>
              <a:rPr lang="ar-IQ" sz="20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sz="2000" dirty="0" err="1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ﻫﻨﺎﻙ</a:t>
            </a:r>
            <a:r>
              <a:rPr lang="ar-IQ" sz="20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sz="2000" dirty="0" err="1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ﻣﺸﺮﻭﻉ</a:t>
            </a:r>
            <a:r>
              <a:rPr lang="ar-IQ" sz="20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sz="2000" dirty="0" err="1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ﻗﺪﻳﻢ</a:t>
            </a:r>
            <a:r>
              <a:rPr lang="ar-IQ" sz="20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sz="2000" dirty="0" err="1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ﺃﻏﻠﻘﻪ</a:t>
            </a:r>
            <a:r>
              <a:rPr lang="ar-IQ" sz="20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sz="2000" dirty="0" err="1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ﺑﻨﻘﺮ</a:t>
            </a:r>
            <a:r>
              <a:rPr lang="ar-IQ" sz="20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sz="2000" dirty="0" err="1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ﻗﺎﺋﻤﺔ</a:t>
            </a:r>
            <a:r>
              <a:rPr lang="ar-IQ" sz="20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sz="2000" dirty="0" err="1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File</a:t>
            </a:r>
            <a:r>
              <a:rPr lang="ar-IQ" sz="20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sz="2000" dirty="0" err="1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ﻭﻣﻦ</a:t>
            </a:r>
            <a:r>
              <a:rPr lang="ar-IQ" sz="20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sz="2000" dirty="0" err="1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ﺛﻢ</a:t>
            </a:r>
            <a:r>
              <a:rPr lang="ar-IQ" sz="20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sz="2000" dirty="0" err="1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ﺍﺧﺘﻴﺎﺭ</a:t>
            </a:r>
            <a:r>
              <a:rPr lang="ar-IQ" sz="20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sz="20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Close Workspace</a:t>
            </a:r>
            <a:r>
              <a:rPr lang="ar-IQ" sz="20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ar-IQ" sz="2000" dirty="0" err="1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ﻓﻲ</a:t>
            </a:r>
            <a:r>
              <a:rPr lang="ar-IQ" sz="20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sz="2000" dirty="0" err="1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ﻫﺬﻩ</a:t>
            </a:r>
            <a:r>
              <a:rPr lang="ar-IQ" sz="20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sz="2000" dirty="0" err="1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ﺍﻟﻘﺎﺋﻤﺔ</a:t>
            </a:r>
            <a:r>
              <a:rPr lang="ar-IQ" sz="20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0F001FE5-B2EC-4BD6-8467-D5A4B2D6BA0B}"/>
              </a:ext>
            </a:extLst>
          </p:cNvPr>
          <p:cNvSpPr txBox="1"/>
          <p:nvPr/>
        </p:nvSpPr>
        <p:spPr>
          <a:xfrm>
            <a:off x="165100" y="4552775"/>
            <a:ext cx="571499" cy="47320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solidFill>
                  <a:srgbClr val="00B050"/>
                </a:solidFill>
              </a:rPr>
              <a:t>File</a:t>
            </a:r>
            <a:endParaRPr lang="ar-IQ" dirty="0">
              <a:solidFill>
                <a:srgbClr val="00B050"/>
              </a:solidFill>
            </a:endParaRPr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xmlns="" id="{04997710-8CFA-40BF-A437-761547143C11}"/>
              </a:ext>
            </a:extLst>
          </p:cNvPr>
          <p:cNvSpPr/>
          <p:nvPr/>
        </p:nvSpPr>
        <p:spPr>
          <a:xfrm>
            <a:off x="829733" y="4645566"/>
            <a:ext cx="812800" cy="205833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4DA9ED11-0D54-4CCB-9D73-DEB263E14158}"/>
              </a:ext>
            </a:extLst>
          </p:cNvPr>
          <p:cNvSpPr txBox="1"/>
          <p:nvPr/>
        </p:nvSpPr>
        <p:spPr>
          <a:xfrm>
            <a:off x="1811867" y="4572455"/>
            <a:ext cx="1828800" cy="47320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8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Close Workspace</a:t>
            </a:r>
            <a:endParaRPr lang="ar-IQ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7D31601D-5345-49A8-B212-BBCD8B184E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9895" y="4142008"/>
            <a:ext cx="3305705" cy="2613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0711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9A258EB-D8CB-41D4-842C-BC2CF3BB21F1}"/>
              </a:ext>
            </a:extLst>
          </p:cNvPr>
          <p:cNvSpPr txBox="1"/>
          <p:nvPr/>
        </p:nvSpPr>
        <p:spPr>
          <a:xfrm>
            <a:off x="8906933" y="553535"/>
            <a:ext cx="328506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IQ" sz="20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2- </a:t>
            </a:r>
            <a:r>
              <a:rPr lang="ar-IQ" sz="2000" dirty="0" err="1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ﺛﻢ</a:t>
            </a:r>
            <a:r>
              <a:rPr lang="ar-IQ" sz="20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sz="2000" dirty="0" err="1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ﺍﺑﺪﺃ</a:t>
            </a:r>
            <a:r>
              <a:rPr lang="ar-IQ" sz="20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sz="2000" dirty="0" err="1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ﻣﺸﺮﻭﻉ</a:t>
            </a:r>
            <a:r>
              <a:rPr lang="ar-IQ" sz="20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sz="2000" dirty="0" err="1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ﺟﺪﻳﺪ</a:t>
            </a:r>
            <a:r>
              <a:rPr lang="ar-IQ" sz="20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عن طريق 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0228C7CF-C217-4398-918F-EE971514B7E0}"/>
              </a:ext>
            </a:extLst>
          </p:cNvPr>
          <p:cNvSpPr txBox="1"/>
          <p:nvPr/>
        </p:nvSpPr>
        <p:spPr>
          <a:xfrm>
            <a:off x="131234" y="757937"/>
            <a:ext cx="571499" cy="47320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solidFill>
                  <a:srgbClr val="00B050"/>
                </a:solidFill>
              </a:rPr>
              <a:t>File</a:t>
            </a:r>
            <a:endParaRPr lang="ar-IQ" dirty="0">
              <a:solidFill>
                <a:srgbClr val="00B050"/>
              </a:solidFill>
            </a:endParaRP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xmlns="" id="{99ED41DC-E1D3-4838-9FB1-7E2656BCECBE}"/>
              </a:ext>
            </a:extLst>
          </p:cNvPr>
          <p:cNvSpPr/>
          <p:nvPr/>
        </p:nvSpPr>
        <p:spPr>
          <a:xfrm>
            <a:off x="702733" y="844057"/>
            <a:ext cx="812800" cy="29227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847EFD9F-667E-4FE0-BBD8-F92758FC0433}"/>
              </a:ext>
            </a:extLst>
          </p:cNvPr>
          <p:cNvSpPr txBox="1"/>
          <p:nvPr/>
        </p:nvSpPr>
        <p:spPr>
          <a:xfrm>
            <a:off x="1612630" y="759220"/>
            <a:ext cx="681568" cy="47320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solidFill>
                  <a:srgbClr val="00B050"/>
                </a:solidFill>
              </a:rPr>
              <a:t>New</a:t>
            </a:r>
            <a:endParaRPr lang="ar-IQ" dirty="0">
              <a:solidFill>
                <a:srgbClr val="00B050"/>
              </a:solidFill>
            </a:endParaRPr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xmlns="" id="{665AB3A3-2E9D-4FED-9C0C-DE26E9E0D378}"/>
              </a:ext>
            </a:extLst>
          </p:cNvPr>
          <p:cNvSpPr/>
          <p:nvPr/>
        </p:nvSpPr>
        <p:spPr>
          <a:xfrm>
            <a:off x="2294198" y="852010"/>
            <a:ext cx="812800" cy="292273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BE3B0C77-2EF9-4E91-A017-F3B3DF5C6ADB}"/>
              </a:ext>
            </a:extLst>
          </p:cNvPr>
          <p:cNvSpPr txBox="1"/>
          <p:nvPr/>
        </p:nvSpPr>
        <p:spPr>
          <a:xfrm>
            <a:off x="3143599" y="754873"/>
            <a:ext cx="1964265" cy="47320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solidFill>
                  <a:srgbClr val="00B050"/>
                </a:solidFill>
              </a:rPr>
              <a:t>Project workspace</a:t>
            </a:r>
            <a:endParaRPr lang="ar-IQ" dirty="0">
              <a:solidFill>
                <a:srgbClr val="00B05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1EAC7D68-3773-43D6-9A93-FB6A94122F84}"/>
              </a:ext>
            </a:extLst>
          </p:cNvPr>
          <p:cNvSpPr txBox="1"/>
          <p:nvPr/>
        </p:nvSpPr>
        <p:spPr>
          <a:xfrm>
            <a:off x="5946118" y="761543"/>
            <a:ext cx="537629" cy="47320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solidFill>
                  <a:srgbClr val="00B050"/>
                </a:solidFill>
              </a:rPr>
              <a:t>OK</a:t>
            </a:r>
            <a:endParaRPr lang="ar-IQ" dirty="0">
              <a:solidFill>
                <a:srgbClr val="00B050"/>
              </a:solidFill>
            </a:endParaRP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xmlns="" id="{F70F1530-9D5F-4F06-B2B2-5355D968F690}"/>
              </a:ext>
            </a:extLst>
          </p:cNvPr>
          <p:cNvSpPr/>
          <p:nvPr/>
        </p:nvSpPr>
        <p:spPr>
          <a:xfrm>
            <a:off x="5107864" y="852010"/>
            <a:ext cx="812800" cy="292273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E94576F8-9B4D-4F75-9C4E-1B7B75B2E0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697" y="3983118"/>
            <a:ext cx="2840566" cy="2512809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59AA68D0-C91D-4B0F-9AD8-66D777CA20D9}"/>
              </a:ext>
            </a:extLst>
          </p:cNvPr>
          <p:cNvSpPr txBox="1"/>
          <p:nvPr/>
        </p:nvSpPr>
        <p:spPr>
          <a:xfrm>
            <a:off x="5408054" y="1902870"/>
            <a:ext cx="2131480" cy="47320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solidFill>
                  <a:srgbClr val="00B050"/>
                </a:solidFill>
              </a:rPr>
              <a:t>Console Application</a:t>
            </a:r>
            <a:endParaRPr lang="ar-IQ" dirty="0">
              <a:solidFill>
                <a:srgbClr val="00B050"/>
              </a:solidFill>
            </a:endParaRPr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xmlns="" id="{E8ADCAA4-9051-4CAB-BA3D-112359A15401}"/>
              </a:ext>
            </a:extLst>
          </p:cNvPr>
          <p:cNvSpPr/>
          <p:nvPr/>
        </p:nvSpPr>
        <p:spPr>
          <a:xfrm>
            <a:off x="2827869" y="4988112"/>
            <a:ext cx="812800" cy="373479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xmlns="" id="{CF15A5D9-F3CF-4B05-8E40-381F6D844564}"/>
              </a:ext>
            </a:extLst>
          </p:cNvPr>
          <p:cNvSpPr/>
          <p:nvPr/>
        </p:nvSpPr>
        <p:spPr>
          <a:xfrm rot="5400000">
            <a:off x="5967568" y="1383896"/>
            <a:ext cx="627984" cy="37112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2" name="Arrow: Right 21">
            <a:extLst>
              <a:ext uri="{FF2B5EF4-FFF2-40B4-BE49-F238E27FC236}">
                <a16:creationId xmlns:a16="http://schemas.microsoft.com/office/drawing/2014/main" xmlns="" id="{D7A54DD1-1748-49E4-AB3A-19253FE81BC7}"/>
              </a:ext>
            </a:extLst>
          </p:cNvPr>
          <p:cNvSpPr/>
          <p:nvPr/>
        </p:nvSpPr>
        <p:spPr>
          <a:xfrm>
            <a:off x="7026627" y="4974895"/>
            <a:ext cx="794588" cy="373479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xmlns="" id="{1F524C05-129F-42A3-B545-7AB535C9D479}"/>
              </a:ext>
            </a:extLst>
          </p:cNvPr>
          <p:cNvGrpSpPr/>
          <p:nvPr/>
        </p:nvGrpSpPr>
        <p:grpSpPr>
          <a:xfrm>
            <a:off x="7853804" y="3943215"/>
            <a:ext cx="4338196" cy="2418702"/>
            <a:chOff x="7853804" y="3943215"/>
            <a:chExt cx="4338196" cy="2418702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xmlns="" id="{8067E6B3-488B-4659-8CC4-87BF47831BD4}"/>
                </a:ext>
              </a:extLst>
            </p:cNvPr>
            <p:cNvGrpSpPr/>
            <p:nvPr/>
          </p:nvGrpSpPr>
          <p:grpSpPr>
            <a:xfrm>
              <a:off x="7853804" y="3943215"/>
              <a:ext cx="4338196" cy="2418702"/>
              <a:chOff x="7468748" y="4030171"/>
              <a:chExt cx="4338196" cy="2418702"/>
            </a:xfrm>
          </p:grpSpPr>
          <p:pic>
            <p:nvPicPr>
              <p:cNvPr id="16" name="Picture 15">
                <a:extLst>
                  <a:ext uri="{FF2B5EF4-FFF2-40B4-BE49-F238E27FC236}">
                    <a16:creationId xmlns:a16="http://schemas.microsoft.com/office/drawing/2014/main" xmlns="" id="{CE1573A8-EC0B-4D4D-8397-2B1FD304321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468748" y="4030171"/>
                <a:ext cx="4338196" cy="2418702"/>
              </a:xfrm>
              <a:prstGeom prst="rect">
                <a:avLst/>
              </a:prstGeom>
            </p:spPr>
          </p:pic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xmlns="" id="{46AF8038-1360-4535-B9A4-B67B64DCC627}"/>
                  </a:ext>
                </a:extLst>
              </p:cNvPr>
              <p:cNvSpPr/>
              <p:nvPr/>
            </p:nvSpPr>
            <p:spPr>
              <a:xfrm>
                <a:off x="9830618" y="4274131"/>
                <a:ext cx="973667" cy="206369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ar-IQ" dirty="0">
                    <a:solidFill>
                      <a:srgbClr val="00B050"/>
                    </a:solidFill>
                  </a:rPr>
                  <a:t>اسم المجلد </a:t>
                </a: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xmlns="" id="{E1EAF049-FE11-4026-A46A-BD5F109D9414}"/>
                  </a:ext>
                </a:extLst>
              </p:cNvPr>
              <p:cNvSpPr/>
              <p:nvPr/>
            </p:nvSpPr>
            <p:spPr>
              <a:xfrm>
                <a:off x="9781779" y="6118198"/>
                <a:ext cx="1066801" cy="20551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ar-IQ" dirty="0">
                    <a:solidFill>
                      <a:srgbClr val="00B050"/>
                    </a:solidFill>
                  </a:rPr>
                  <a:t>مكان الحفظ</a:t>
                </a:r>
              </a:p>
            </p:txBody>
          </p:sp>
        </p:grp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xmlns="" id="{698BD77D-2484-46D9-BA3A-54D55541FB71}"/>
                </a:ext>
              </a:extLst>
            </p:cNvPr>
            <p:cNvSpPr/>
            <p:nvPr/>
          </p:nvSpPr>
          <p:spPr>
            <a:xfrm>
              <a:off x="7941733" y="4988111"/>
              <a:ext cx="1481668" cy="373479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IQ"/>
            </a:p>
          </p:txBody>
        </p:sp>
      </p:grpSp>
      <p:sp>
        <p:nvSpPr>
          <p:cNvPr id="27" name="Arrow: Right 26">
            <a:extLst>
              <a:ext uri="{FF2B5EF4-FFF2-40B4-BE49-F238E27FC236}">
                <a16:creationId xmlns:a16="http://schemas.microsoft.com/office/drawing/2014/main" xmlns="" id="{EAD92EE9-A59E-4A33-A23C-CA0FE81C46ED}"/>
              </a:ext>
            </a:extLst>
          </p:cNvPr>
          <p:cNvSpPr/>
          <p:nvPr/>
        </p:nvSpPr>
        <p:spPr>
          <a:xfrm>
            <a:off x="7590858" y="1940505"/>
            <a:ext cx="700087" cy="373479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A7A92E70-D4D6-4989-BB72-E7F2DC0AB073}"/>
              </a:ext>
            </a:extLst>
          </p:cNvPr>
          <p:cNvSpPr txBox="1"/>
          <p:nvPr/>
        </p:nvSpPr>
        <p:spPr>
          <a:xfrm>
            <a:off x="8342269" y="1816307"/>
            <a:ext cx="1129328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just"/>
            <a:r>
              <a:rPr lang="ar-IQ" dirty="0">
                <a:solidFill>
                  <a:srgbClr val="00B050"/>
                </a:solidFill>
              </a:rPr>
              <a:t>نختار  الاسم وموقع الحفظ </a:t>
            </a:r>
          </a:p>
        </p:txBody>
      </p:sp>
      <p:sp>
        <p:nvSpPr>
          <p:cNvPr id="29" name="Arrow: Right 28">
            <a:extLst>
              <a:ext uri="{FF2B5EF4-FFF2-40B4-BE49-F238E27FC236}">
                <a16:creationId xmlns:a16="http://schemas.microsoft.com/office/drawing/2014/main" xmlns="" id="{1340EA80-2E7E-48EF-BD95-5A4CD74F13BD}"/>
              </a:ext>
            </a:extLst>
          </p:cNvPr>
          <p:cNvSpPr/>
          <p:nvPr/>
        </p:nvSpPr>
        <p:spPr>
          <a:xfrm>
            <a:off x="9502331" y="1940505"/>
            <a:ext cx="700087" cy="373479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56E5866E-47E7-45F3-8F0E-682ECA6ED856}"/>
              </a:ext>
            </a:extLst>
          </p:cNvPr>
          <p:cNvSpPr txBox="1"/>
          <p:nvPr/>
        </p:nvSpPr>
        <p:spPr>
          <a:xfrm>
            <a:off x="10242675" y="1902869"/>
            <a:ext cx="888512" cy="47320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solidFill>
                  <a:srgbClr val="FF0000"/>
                </a:solidFill>
              </a:rPr>
              <a:t>Create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E370F65D-CD22-43B6-8B18-316C3521FD6C}"/>
              </a:ext>
            </a:extLst>
          </p:cNvPr>
          <p:cNvSpPr/>
          <p:nvPr/>
        </p:nvSpPr>
        <p:spPr>
          <a:xfrm>
            <a:off x="11396133" y="4255685"/>
            <a:ext cx="666724" cy="2062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CD013705-EC17-4E3A-8B14-FD312D9FA95B}"/>
              </a:ext>
            </a:extLst>
          </p:cNvPr>
          <p:cNvSpPr txBox="1"/>
          <p:nvPr/>
        </p:nvSpPr>
        <p:spPr>
          <a:xfrm>
            <a:off x="0" y="2835303"/>
            <a:ext cx="12191999" cy="7078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r" rtl="1"/>
            <a:r>
              <a:rPr lang="ar-IQ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ﻣﻼﺣﻈﺔ</a:t>
            </a:r>
            <a:r>
              <a:rPr lang="ar-IQ" sz="20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ar-IQ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ﻳﺸﺎﺭ</a:t>
            </a:r>
            <a:r>
              <a:rPr lang="ar-IQ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ﺇﻟﻰ</a:t>
            </a:r>
            <a:r>
              <a:rPr lang="ar-IQ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ﺍﻟﺒﺮﻧﺎﻣﺞ</a:t>
            </a:r>
            <a:r>
              <a:rPr lang="ar-IQ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ﺍﻟﺬﻱ</a:t>
            </a:r>
            <a:r>
              <a:rPr lang="ar-IQ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ﻳﺴﺘﺨﺪﻡ</a:t>
            </a:r>
            <a:r>
              <a:rPr lang="ar-IQ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ﻃﺮﻳﻘﺔ</a:t>
            </a:r>
            <a:r>
              <a:rPr lang="ar-IQ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ﻧﻈﺎﻡ</a:t>
            </a:r>
            <a:r>
              <a:rPr lang="ar-IQ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ﺗﺸﻐﻴﻞ</a:t>
            </a:r>
            <a:r>
              <a:rPr lang="ar-IQ" sz="2000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ar-IQ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ﺍﻟ</a:t>
            </a:r>
            <a:r>
              <a:rPr lang="ar-IQ" sz="2000" dirty="0">
                <a:latin typeface="Calibri" panose="020F0502020204030204" pitchFamily="34" charset="0"/>
                <a:cs typeface="Calibri" panose="020F0502020204030204" pitchFamily="34" charset="0"/>
              </a:rPr>
              <a:t>ـ DOS) </a:t>
            </a:r>
            <a:r>
              <a:rPr lang="ar-IQ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ﻓﻲ</a:t>
            </a:r>
            <a:r>
              <a:rPr lang="ar-IQ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ﺍﻟﺘﻌﺎﻣﻞ</a:t>
            </a:r>
            <a:r>
              <a:rPr lang="ar-IQ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ﻣﻊ</a:t>
            </a:r>
            <a:r>
              <a:rPr lang="ar-IQ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ﺍﻟﻤﺴﺘﺨﺪﻡ</a:t>
            </a:r>
            <a:r>
              <a:rPr lang="ar-IQ" sz="2000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ar-IQ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ﺍﻟﺸﺎﺷﺔ</a:t>
            </a:r>
            <a:r>
              <a:rPr lang="ar-IQ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ﺍﻟﺴﻮﺩﺍﺀ</a:t>
            </a:r>
            <a:r>
              <a:rPr lang="ar-IQ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ﻭﺇﺩﺧﺎﻝ</a:t>
            </a:r>
            <a:r>
              <a:rPr lang="ar-IQ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ﻭﺇﺧﺮﺍﺝ</a:t>
            </a:r>
            <a:r>
              <a:rPr lang="ar-IQ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ﺍﻟﺒﻴﺎﻧﺎﺕ</a:t>
            </a:r>
            <a:r>
              <a:rPr lang="ar-IQ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ﺑﺸﻜﻞ</a:t>
            </a:r>
            <a:r>
              <a:rPr lang="ar-IQ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ﻧﺼﻮﺹ</a:t>
            </a:r>
            <a:r>
              <a:rPr lang="ar-IQ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ﻓﻘﻂ</a:t>
            </a:r>
            <a:r>
              <a:rPr lang="ar-IQ" sz="2000" dirty="0"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ar-IQ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ﺑﺎﺳﻢ</a:t>
            </a:r>
            <a:r>
              <a:rPr lang="ar-IQ" sz="2000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ar-IQ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Console</a:t>
            </a:r>
            <a:r>
              <a:rPr lang="ar-IQ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Application</a:t>
            </a:r>
            <a:r>
              <a:rPr lang="ar-IQ" sz="2000" dirty="0"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xmlns="" id="{7AE12040-2A73-40B4-BC37-0C530DAABF7E}"/>
              </a:ext>
            </a:extLst>
          </p:cNvPr>
          <p:cNvGrpSpPr/>
          <p:nvPr/>
        </p:nvGrpSpPr>
        <p:grpSpPr>
          <a:xfrm>
            <a:off x="3622457" y="4157477"/>
            <a:ext cx="3411623" cy="2164089"/>
            <a:chOff x="3622457" y="4157477"/>
            <a:chExt cx="3411623" cy="2164089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xmlns="" id="{11F67B83-C191-4449-B02F-F4FEA3A6D240}"/>
                </a:ext>
              </a:extLst>
            </p:cNvPr>
            <p:cNvGrpSpPr/>
            <p:nvPr/>
          </p:nvGrpSpPr>
          <p:grpSpPr>
            <a:xfrm>
              <a:off x="3622457" y="4157477"/>
              <a:ext cx="3411623" cy="2164089"/>
              <a:chOff x="3940178" y="4179763"/>
              <a:chExt cx="3411623" cy="2164089"/>
            </a:xfrm>
          </p:grpSpPr>
          <p:pic>
            <p:nvPicPr>
              <p:cNvPr id="12" name="Picture 11">
                <a:extLst>
                  <a:ext uri="{FF2B5EF4-FFF2-40B4-BE49-F238E27FC236}">
                    <a16:creationId xmlns:a16="http://schemas.microsoft.com/office/drawing/2014/main" xmlns="" id="{E4AE1656-6A50-487F-BE00-4A8C92BAF32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940178" y="4179763"/>
                <a:ext cx="3411623" cy="2164089"/>
              </a:xfrm>
              <a:prstGeom prst="rect">
                <a:avLst/>
              </a:prstGeom>
            </p:spPr>
          </p:pic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xmlns="" id="{F66EECB3-85BE-4691-B495-2D27910F4D53}"/>
                  </a:ext>
                </a:extLst>
              </p:cNvPr>
              <p:cNvSpPr/>
              <p:nvPr/>
            </p:nvSpPr>
            <p:spPr>
              <a:xfrm>
                <a:off x="6324601" y="4639734"/>
                <a:ext cx="745070" cy="228600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IQ"/>
              </a:p>
            </p:txBody>
          </p:sp>
          <p:pic>
            <p:nvPicPr>
              <p:cNvPr id="14" name="Graphic 13" descr="Cursor">
                <a:extLst>
                  <a:ext uri="{FF2B5EF4-FFF2-40B4-BE49-F238E27FC236}">
                    <a16:creationId xmlns:a16="http://schemas.microsoft.com/office/drawing/2014/main" xmlns="" id="{A022488F-B33C-4DD3-9F6F-0AD12F19DA4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8"/>
                  </a:ext>
                </a:extLst>
              </a:blip>
              <a:stretch>
                <a:fillRect/>
              </a:stretch>
            </p:blipFill>
            <p:spPr>
              <a:xfrm>
                <a:off x="6801468" y="4639734"/>
                <a:ext cx="550333" cy="535118"/>
              </a:xfrm>
              <a:prstGeom prst="rect">
                <a:avLst/>
              </a:prstGeom>
            </p:spPr>
          </p:pic>
        </p:grp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xmlns="" id="{98170FDC-EFB7-4DD7-869E-5F7B348D1F97}"/>
                </a:ext>
              </a:extLst>
            </p:cNvPr>
            <p:cNvSpPr/>
            <p:nvPr/>
          </p:nvSpPr>
          <p:spPr>
            <a:xfrm>
              <a:off x="3847872" y="4932559"/>
              <a:ext cx="1054327" cy="171171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IQ"/>
            </a:p>
          </p:txBody>
        </p: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xmlns="" id="{2684A7DE-C8A1-4936-894B-6863BC1639CB}"/>
              </a:ext>
            </a:extLst>
          </p:cNvPr>
          <p:cNvSpPr/>
          <p:nvPr/>
        </p:nvSpPr>
        <p:spPr>
          <a:xfrm>
            <a:off x="9631473" y="4415771"/>
            <a:ext cx="731727" cy="2016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Civil2</a:t>
            </a:r>
            <a:endParaRPr lang="ar-IQ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23533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4312EA78-4AB8-4369-8272-566B43C8D890}"/>
              </a:ext>
            </a:extLst>
          </p:cNvPr>
          <p:cNvSpPr txBox="1"/>
          <p:nvPr/>
        </p:nvSpPr>
        <p:spPr>
          <a:xfrm>
            <a:off x="6096000" y="543466"/>
            <a:ext cx="6096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IQ" sz="20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3- </a:t>
            </a:r>
            <a:r>
              <a:rPr lang="ar-IQ" sz="2000" dirty="0" err="1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ﺑﻌﺪ</a:t>
            </a:r>
            <a:r>
              <a:rPr lang="ar-IQ" sz="20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sz="2000" dirty="0" err="1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ﺫﻟﻚ</a:t>
            </a:r>
            <a:r>
              <a:rPr lang="ar-IQ" sz="20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يتم </a:t>
            </a:r>
            <a:r>
              <a:rPr lang="ar-IQ" sz="2000" dirty="0" err="1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عملﻣﻠﻒ</a:t>
            </a:r>
            <a:r>
              <a:rPr lang="ar-IQ" sz="20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sz="2000" dirty="0" err="1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ﺑﺮﻧﺎﻣﺞ</a:t>
            </a:r>
            <a:r>
              <a:rPr lang="ar-IQ" sz="20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sz="2000" dirty="0" err="1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ﻓﻮﺭﺗﺮﺍﻥ</a:t>
            </a:r>
            <a:r>
              <a:rPr lang="ar-IQ" sz="20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sz="2000" dirty="0" err="1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ﻛﻤﺎ</a:t>
            </a:r>
            <a:r>
              <a:rPr lang="ar-IQ" sz="20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sz="2000" dirty="0" err="1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ﻳﻠﻲ</a:t>
            </a:r>
            <a:r>
              <a:rPr lang="ar-IQ" sz="20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D6284FC-9E54-4378-8519-D5768EA29BE1}"/>
              </a:ext>
            </a:extLst>
          </p:cNvPr>
          <p:cNvSpPr txBox="1"/>
          <p:nvPr/>
        </p:nvSpPr>
        <p:spPr>
          <a:xfrm>
            <a:off x="131234" y="605531"/>
            <a:ext cx="571499" cy="47320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solidFill>
                  <a:srgbClr val="00B050"/>
                </a:solidFill>
              </a:rPr>
              <a:t>File</a:t>
            </a:r>
            <a:endParaRPr lang="ar-IQ" dirty="0">
              <a:solidFill>
                <a:srgbClr val="00B050"/>
              </a:solidFill>
            </a:endParaRP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xmlns="" id="{219C8CEC-5E7F-433F-A35A-0C812A788A30}"/>
              </a:ext>
            </a:extLst>
          </p:cNvPr>
          <p:cNvSpPr/>
          <p:nvPr/>
        </p:nvSpPr>
        <p:spPr>
          <a:xfrm>
            <a:off x="702733" y="691651"/>
            <a:ext cx="884496" cy="29227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C82317C-99BC-4796-96DA-F9078B3D5F5C}"/>
              </a:ext>
            </a:extLst>
          </p:cNvPr>
          <p:cNvSpPr txBox="1"/>
          <p:nvPr/>
        </p:nvSpPr>
        <p:spPr>
          <a:xfrm>
            <a:off x="1587229" y="606814"/>
            <a:ext cx="681568" cy="47320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solidFill>
                  <a:srgbClr val="00B050"/>
                </a:solidFill>
              </a:rPr>
              <a:t>New</a:t>
            </a:r>
            <a:endParaRPr lang="ar-IQ" dirty="0">
              <a:solidFill>
                <a:srgbClr val="00B05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2DAB91D8-A972-407A-AB9C-0C13EFD408AC}"/>
              </a:ext>
            </a:extLst>
          </p:cNvPr>
          <p:cNvSpPr txBox="1"/>
          <p:nvPr/>
        </p:nvSpPr>
        <p:spPr>
          <a:xfrm>
            <a:off x="3118199" y="602467"/>
            <a:ext cx="937334" cy="47320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solidFill>
                  <a:srgbClr val="00B050"/>
                </a:solidFill>
              </a:rPr>
              <a:t>Text file</a:t>
            </a:r>
            <a:endParaRPr lang="ar-IQ" dirty="0">
              <a:solidFill>
                <a:srgbClr val="00B050"/>
              </a:solidFill>
            </a:endParaRP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xmlns="" id="{2042E758-B375-44A0-AFF5-C0DFF077A288}"/>
              </a:ext>
            </a:extLst>
          </p:cNvPr>
          <p:cNvSpPr/>
          <p:nvPr/>
        </p:nvSpPr>
        <p:spPr>
          <a:xfrm>
            <a:off x="2268797" y="691651"/>
            <a:ext cx="812800" cy="29227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E625A738-74BB-490E-83FF-92B8028D12B5}"/>
              </a:ext>
            </a:extLst>
          </p:cNvPr>
          <p:cNvSpPr txBox="1"/>
          <p:nvPr/>
        </p:nvSpPr>
        <p:spPr>
          <a:xfrm>
            <a:off x="4913399" y="602467"/>
            <a:ext cx="537629" cy="47320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solidFill>
                  <a:srgbClr val="00B050"/>
                </a:solidFill>
              </a:rPr>
              <a:t>OK</a:t>
            </a:r>
            <a:endParaRPr lang="ar-IQ" dirty="0">
              <a:solidFill>
                <a:srgbClr val="00B050"/>
              </a:solidFill>
            </a:endParaRP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xmlns="" id="{9D172175-B791-4801-AE64-0837BBF048C6}"/>
              </a:ext>
            </a:extLst>
          </p:cNvPr>
          <p:cNvSpPr/>
          <p:nvPr/>
        </p:nvSpPr>
        <p:spPr>
          <a:xfrm>
            <a:off x="4075145" y="692934"/>
            <a:ext cx="812800" cy="292273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7C52D770-F763-4E19-B949-4DB33A9995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32" y="1299149"/>
            <a:ext cx="2481670" cy="2195324"/>
          </a:xfrm>
          <a:prstGeom prst="rect">
            <a:avLst/>
          </a:prstGeom>
        </p:spPr>
      </p:pic>
      <p:sp>
        <p:nvSpPr>
          <p:cNvPr id="12" name="Arrow: Right 11">
            <a:extLst>
              <a:ext uri="{FF2B5EF4-FFF2-40B4-BE49-F238E27FC236}">
                <a16:creationId xmlns:a16="http://schemas.microsoft.com/office/drawing/2014/main" xmlns="" id="{DC013EB1-8202-4DF3-A4B7-AF708C02EC72}"/>
              </a:ext>
            </a:extLst>
          </p:cNvPr>
          <p:cNvSpPr/>
          <p:nvPr/>
        </p:nvSpPr>
        <p:spPr>
          <a:xfrm>
            <a:off x="2544902" y="2210071"/>
            <a:ext cx="812800" cy="373479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CA0E5350-57D4-46F3-BAF8-7BF72BF03DF5}"/>
              </a:ext>
            </a:extLst>
          </p:cNvPr>
          <p:cNvGrpSpPr/>
          <p:nvPr/>
        </p:nvGrpSpPr>
        <p:grpSpPr>
          <a:xfrm>
            <a:off x="3421769" y="1372914"/>
            <a:ext cx="2970566" cy="2047791"/>
            <a:chOff x="3550000" y="3161849"/>
            <a:chExt cx="3374009" cy="2163682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xmlns="" id="{DE32F7A4-9AD2-4659-8207-9BF3582FCE3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550000" y="3161849"/>
              <a:ext cx="3301111" cy="2163682"/>
            </a:xfrm>
            <a:prstGeom prst="rect">
              <a:avLst/>
            </a:prstGeom>
          </p:spPr>
        </p:pic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xmlns="" id="{5ECC6C50-2FAF-46A9-A682-DEB314423A2D}"/>
                </a:ext>
              </a:extLst>
            </p:cNvPr>
            <p:cNvSpPr/>
            <p:nvPr/>
          </p:nvSpPr>
          <p:spPr>
            <a:xfrm>
              <a:off x="3720873" y="3755693"/>
              <a:ext cx="622528" cy="17284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IQ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xmlns="" id="{310DB3F4-B2FC-4DC2-A6AC-F0F12FFFF320}"/>
                </a:ext>
              </a:extLst>
            </p:cNvPr>
            <p:cNvSpPr/>
            <p:nvPr/>
          </p:nvSpPr>
          <p:spPr>
            <a:xfrm>
              <a:off x="5904126" y="3584034"/>
              <a:ext cx="745070" cy="2286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IQ"/>
            </a:p>
          </p:txBody>
        </p:sp>
        <p:pic>
          <p:nvPicPr>
            <p:cNvPr id="16" name="Graphic 15" descr="Cursor">
              <a:extLst>
                <a:ext uri="{FF2B5EF4-FFF2-40B4-BE49-F238E27FC236}">
                  <a16:creationId xmlns:a16="http://schemas.microsoft.com/office/drawing/2014/main" xmlns="" id="{1805E97A-8B8B-4236-92AA-1B3A53CF630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7"/>
                </a:ext>
              </a:extLst>
            </a:blip>
            <a:stretch>
              <a:fillRect/>
            </a:stretch>
          </p:blipFill>
          <p:spPr>
            <a:xfrm>
              <a:off x="6373676" y="3592980"/>
              <a:ext cx="550333" cy="535118"/>
            </a:xfrm>
            <a:prstGeom prst="rect">
              <a:avLst/>
            </a:prstGeom>
          </p:spPr>
        </p:pic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ACEA61B1-B1A8-44E1-A9B2-FC40F909795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0" y="4425571"/>
            <a:ext cx="2444531" cy="2432429"/>
          </a:xfrm>
          <a:prstGeom prst="rect">
            <a:avLst/>
          </a:prstGeom>
        </p:spPr>
      </p:pic>
      <p:sp>
        <p:nvSpPr>
          <p:cNvPr id="19" name="Arrow: Right 18">
            <a:extLst>
              <a:ext uri="{FF2B5EF4-FFF2-40B4-BE49-F238E27FC236}">
                <a16:creationId xmlns:a16="http://schemas.microsoft.com/office/drawing/2014/main" xmlns="" id="{5237E2DC-FD50-484D-B257-38CEB4A84A29}"/>
              </a:ext>
            </a:extLst>
          </p:cNvPr>
          <p:cNvSpPr/>
          <p:nvPr/>
        </p:nvSpPr>
        <p:spPr>
          <a:xfrm>
            <a:off x="2444531" y="5722404"/>
            <a:ext cx="812800" cy="373479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5607DCED-F4BB-4A7F-8808-D611B096E1D3}"/>
              </a:ext>
            </a:extLst>
          </p:cNvPr>
          <p:cNvSpPr txBox="1"/>
          <p:nvPr/>
        </p:nvSpPr>
        <p:spPr>
          <a:xfrm>
            <a:off x="6087533" y="3828539"/>
            <a:ext cx="6096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IQ" sz="20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لكي يتم حفظ الملف باسم نتبع ما يلي: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E10BB7BC-AFB6-4307-ACB7-73312DDFE9E2}"/>
              </a:ext>
            </a:extLst>
          </p:cNvPr>
          <p:cNvSpPr txBox="1"/>
          <p:nvPr/>
        </p:nvSpPr>
        <p:spPr>
          <a:xfrm>
            <a:off x="80434" y="3789009"/>
            <a:ext cx="571499" cy="47320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solidFill>
                  <a:srgbClr val="00B050"/>
                </a:solidFill>
              </a:rPr>
              <a:t>File</a:t>
            </a:r>
            <a:endParaRPr lang="ar-IQ" dirty="0">
              <a:solidFill>
                <a:srgbClr val="00B050"/>
              </a:solidFill>
            </a:endParaRPr>
          </a:p>
        </p:txBody>
      </p:sp>
      <p:sp>
        <p:nvSpPr>
          <p:cNvPr id="22" name="Arrow: Right 21">
            <a:extLst>
              <a:ext uri="{FF2B5EF4-FFF2-40B4-BE49-F238E27FC236}">
                <a16:creationId xmlns:a16="http://schemas.microsoft.com/office/drawing/2014/main" xmlns="" id="{E5F6C816-C8B7-4CE6-8292-65D52AAD8024}"/>
              </a:ext>
            </a:extLst>
          </p:cNvPr>
          <p:cNvSpPr/>
          <p:nvPr/>
        </p:nvSpPr>
        <p:spPr>
          <a:xfrm>
            <a:off x="651933" y="3875129"/>
            <a:ext cx="812800" cy="29227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xmlns="" id="{99BF0206-F264-42EF-90A5-DD4F2D109A2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268457" y="4613440"/>
            <a:ext cx="3289884" cy="2244560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71D9167C-F246-48BE-AA72-4ED8F6E62904}"/>
              </a:ext>
            </a:extLst>
          </p:cNvPr>
          <p:cNvSpPr txBox="1"/>
          <p:nvPr/>
        </p:nvSpPr>
        <p:spPr>
          <a:xfrm>
            <a:off x="1536426" y="3790287"/>
            <a:ext cx="908105" cy="47320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solidFill>
                  <a:srgbClr val="00B050"/>
                </a:solidFill>
              </a:rPr>
              <a:t>Save as</a:t>
            </a:r>
            <a:endParaRPr lang="ar-IQ" dirty="0">
              <a:solidFill>
                <a:srgbClr val="00B050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67C32A51-4D88-471D-A238-6BCD0CDFD9C7}"/>
              </a:ext>
            </a:extLst>
          </p:cNvPr>
          <p:cNvSpPr/>
          <p:nvPr/>
        </p:nvSpPr>
        <p:spPr>
          <a:xfrm>
            <a:off x="5748407" y="4882272"/>
            <a:ext cx="655979" cy="22231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C7034D96-E7D9-45EE-80F5-3884A7C729C6}"/>
              </a:ext>
            </a:extLst>
          </p:cNvPr>
          <p:cNvSpPr/>
          <p:nvPr/>
        </p:nvSpPr>
        <p:spPr>
          <a:xfrm>
            <a:off x="3360800" y="5017738"/>
            <a:ext cx="655979" cy="22231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F0DF4FAA-92D0-4ACE-B20D-8007E1C67F74}"/>
              </a:ext>
            </a:extLst>
          </p:cNvPr>
          <p:cNvSpPr/>
          <p:nvPr/>
        </p:nvSpPr>
        <p:spPr>
          <a:xfrm>
            <a:off x="4585409" y="5655733"/>
            <a:ext cx="494591" cy="13546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pic>
        <p:nvPicPr>
          <p:cNvPr id="28" name="Graphic 27" descr="Cursor">
            <a:extLst>
              <a:ext uri="{FF2B5EF4-FFF2-40B4-BE49-F238E27FC236}">
                <a16:creationId xmlns:a16="http://schemas.microsoft.com/office/drawing/2014/main" xmlns="" id="{40A722AB-DE62-4273-A007-589FB0141A5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6136410" y="4862827"/>
            <a:ext cx="484528" cy="506456"/>
          </a:xfrm>
          <a:prstGeom prst="rect">
            <a:avLst/>
          </a:prstGeom>
        </p:spPr>
      </p:pic>
      <p:sp>
        <p:nvSpPr>
          <p:cNvPr id="29" name="Callout: Up Arrow 28">
            <a:extLst>
              <a:ext uri="{FF2B5EF4-FFF2-40B4-BE49-F238E27FC236}">
                <a16:creationId xmlns:a16="http://schemas.microsoft.com/office/drawing/2014/main" xmlns="" id="{360556AC-D977-4CBF-81E0-49D687C0ACEF}"/>
              </a:ext>
            </a:extLst>
          </p:cNvPr>
          <p:cNvSpPr/>
          <p:nvPr/>
        </p:nvSpPr>
        <p:spPr>
          <a:xfrm>
            <a:off x="4245653" y="5812691"/>
            <a:ext cx="1335491" cy="726600"/>
          </a:xfrm>
          <a:prstGeom prst="upArrowCallou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0" name="Callout: Up Arrow 29">
            <a:extLst>
              <a:ext uri="{FF2B5EF4-FFF2-40B4-BE49-F238E27FC236}">
                <a16:creationId xmlns:a16="http://schemas.microsoft.com/office/drawing/2014/main" xmlns="" id="{DBAC16EF-952C-434B-9485-849CCCF05FB2}"/>
              </a:ext>
            </a:extLst>
          </p:cNvPr>
          <p:cNvSpPr/>
          <p:nvPr/>
        </p:nvSpPr>
        <p:spPr>
          <a:xfrm>
            <a:off x="4107944" y="5812691"/>
            <a:ext cx="1473200" cy="935942"/>
          </a:xfrm>
          <a:prstGeom prst="upArrowCallou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>
                <a:solidFill>
                  <a:schemeClr val="tx1"/>
                </a:solidFill>
              </a:rPr>
              <a:t>اسم المجلد المعمول في خطوة 2</a:t>
            </a:r>
          </a:p>
        </p:txBody>
      </p:sp>
      <p:sp>
        <p:nvSpPr>
          <p:cNvPr id="31" name="Callout: Down Arrow 30">
            <a:extLst>
              <a:ext uri="{FF2B5EF4-FFF2-40B4-BE49-F238E27FC236}">
                <a16:creationId xmlns:a16="http://schemas.microsoft.com/office/drawing/2014/main" xmlns="" id="{31D56D33-6AD3-41E0-A2DD-A63877D498A8}"/>
              </a:ext>
            </a:extLst>
          </p:cNvPr>
          <p:cNvSpPr/>
          <p:nvPr/>
        </p:nvSpPr>
        <p:spPr>
          <a:xfrm>
            <a:off x="3044720" y="3953197"/>
            <a:ext cx="1643872" cy="943712"/>
          </a:xfrm>
          <a:prstGeom prst="downArrowCallou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just" rtl="1"/>
            <a:r>
              <a:rPr lang="ar-IQ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اسم الملف ويجب ان ينتهي بــ "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.f90</a:t>
            </a:r>
            <a:r>
              <a:rPr lang="ar-IQ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18354870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D3D7FAD5-E31F-494F-BAF5-05AD3B22090D}"/>
              </a:ext>
            </a:extLst>
          </p:cNvPr>
          <p:cNvSpPr txBox="1"/>
          <p:nvPr/>
        </p:nvSpPr>
        <p:spPr>
          <a:xfrm>
            <a:off x="7577667" y="543466"/>
            <a:ext cx="461433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IQ" sz="20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4- الان يمكننا كتابة البرنامج</a:t>
            </a:r>
          </a:p>
          <a:p>
            <a:pPr algn="r" rtl="1"/>
            <a:r>
              <a:rPr lang="ar-IQ" sz="20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لكتابة  برنامج في الملف الذي تم عمله في خطوة3 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69779E6-3EC8-410F-987C-18C1776D885F}"/>
              </a:ext>
            </a:extLst>
          </p:cNvPr>
          <p:cNvSpPr txBox="1"/>
          <p:nvPr/>
        </p:nvSpPr>
        <p:spPr>
          <a:xfrm>
            <a:off x="152125" y="625960"/>
            <a:ext cx="2523067" cy="70788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ar-IQ" sz="20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rint</a:t>
            </a:r>
            <a:r>
              <a:rPr lang="ar-IQ" sz="2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*,"</a:t>
            </a:r>
            <a:r>
              <a:rPr lang="ar-IQ" sz="20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Hello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_</a:t>
            </a:r>
            <a:r>
              <a:rPr lang="ar-IQ" sz="20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World</a:t>
            </a:r>
            <a:r>
              <a:rPr lang="ar-IQ" sz="2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"</a:t>
            </a:r>
          </a:p>
          <a:p>
            <a:r>
              <a:rPr lang="ar-IQ" sz="20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end</a:t>
            </a:r>
            <a:r>
              <a:rPr lang="ar-IQ" sz="2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36327C45-3D30-4BC5-8135-093D1349B51D}"/>
              </a:ext>
            </a:extLst>
          </p:cNvPr>
          <p:cNvSpPr txBox="1"/>
          <p:nvPr/>
        </p:nvSpPr>
        <p:spPr>
          <a:xfrm>
            <a:off x="7577666" y="1542526"/>
            <a:ext cx="461433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IQ" sz="20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لحفظ التغييرات على الملف نتبع ما يلي: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6085F45-57D8-4AE2-9063-A778BBA0A885}"/>
              </a:ext>
            </a:extLst>
          </p:cNvPr>
          <p:cNvSpPr txBox="1"/>
          <p:nvPr/>
        </p:nvSpPr>
        <p:spPr>
          <a:xfrm>
            <a:off x="154385" y="1766744"/>
            <a:ext cx="571499" cy="47320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solidFill>
                  <a:srgbClr val="00B050"/>
                </a:solidFill>
              </a:rPr>
              <a:t>File</a:t>
            </a:r>
            <a:endParaRPr lang="ar-IQ" dirty="0">
              <a:solidFill>
                <a:srgbClr val="00B050"/>
              </a:solidFill>
            </a:endParaRPr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xmlns="" id="{415FFBB0-00BE-491C-874D-E4A0125EB21D}"/>
              </a:ext>
            </a:extLst>
          </p:cNvPr>
          <p:cNvSpPr/>
          <p:nvPr/>
        </p:nvSpPr>
        <p:spPr>
          <a:xfrm>
            <a:off x="668865" y="1851581"/>
            <a:ext cx="884496" cy="29227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C3A16C29-AFE0-4465-8F20-1B41A19F0CF4}"/>
              </a:ext>
            </a:extLst>
          </p:cNvPr>
          <p:cNvSpPr txBox="1"/>
          <p:nvPr/>
        </p:nvSpPr>
        <p:spPr>
          <a:xfrm>
            <a:off x="1553361" y="1766744"/>
            <a:ext cx="631038" cy="47320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solidFill>
                  <a:srgbClr val="00B050"/>
                </a:solidFill>
              </a:rPr>
              <a:t>Save</a:t>
            </a:r>
            <a:endParaRPr lang="ar-IQ" dirty="0">
              <a:solidFill>
                <a:srgbClr val="00B05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1239E96A-8F95-4A78-B3CD-E4C557697C24}"/>
              </a:ext>
            </a:extLst>
          </p:cNvPr>
          <p:cNvSpPr txBox="1"/>
          <p:nvPr/>
        </p:nvSpPr>
        <p:spPr>
          <a:xfrm>
            <a:off x="5964768" y="2233810"/>
            <a:ext cx="622723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IQ" sz="2400" u="sng" dirty="0">
                <a:solidFill>
                  <a:srgbClr val="0033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جـ) ترجمة وتنفيذ البرنامج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647D87B2-9EE4-4F54-85EA-0A3C190081C7}"/>
              </a:ext>
            </a:extLst>
          </p:cNvPr>
          <p:cNvSpPr txBox="1"/>
          <p:nvPr/>
        </p:nvSpPr>
        <p:spPr>
          <a:xfrm>
            <a:off x="7044267" y="2923049"/>
            <a:ext cx="514773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IQ" sz="2000" dirty="0" err="1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ﺗﺘﻢ</a:t>
            </a:r>
            <a:r>
              <a:rPr lang="ar-IQ" sz="20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sz="2000" dirty="0" err="1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ﺗﺮﺟﻤﺔ</a:t>
            </a:r>
            <a:r>
              <a:rPr lang="ar-IQ" sz="20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sz="2000" dirty="0" err="1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ﺍﻟﺒﺮﻧﺎﻣﺞ</a:t>
            </a:r>
            <a:r>
              <a:rPr lang="ar-IQ" sz="20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sz="2000" dirty="0" err="1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ﻟﻠﻐﺔ</a:t>
            </a:r>
            <a:r>
              <a:rPr lang="ar-IQ" sz="20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sz="2000" dirty="0" err="1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ﺍﻟﻤﺎﻛﻨﺔ</a:t>
            </a:r>
            <a:r>
              <a:rPr lang="ar-IQ" sz="20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عن طريق الامر الاتي:-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3F0896EB-09EF-45E0-8BA2-B644F3090826}"/>
              </a:ext>
            </a:extLst>
          </p:cNvPr>
          <p:cNvSpPr txBox="1"/>
          <p:nvPr/>
        </p:nvSpPr>
        <p:spPr>
          <a:xfrm>
            <a:off x="154385" y="2964385"/>
            <a:ext cx="698501" cy="47320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solidFill>
                  <a:srgbClr val="00B050"/>
                </a:solidFill>
              </a:rPr>
              <a:t>Build</a:t>
            </a:r>
            <a:endParaRPr lang="ar-IQ" dirty="0">
              <a:solidFill>
                <a:srgbClr val="00B050"/>
              </a:solidFill>
            </a:endParaRPr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xmlns="" id="{D80E7A24-F767-4C0C-AC4E-F868D9DA6156}"/>
              </a:ext>
            </a:extLst>
          </p:cNvPr>
          <p:cNvSpPr/>
          <p:nvPr/>
        </p:nvSpPr>
        <p:spPr>
          <a:xfrm>
            <a:off x="937548" y="3050505"/>
            <a:ext cx="884496" cy="29227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5E518A3B-82CF-4049-9C0D-3DE67F80D944}"/>
              </a:ext>
            </a:extLst>
          </p:cNvPr>
          <p:cNvSpPr txBox="1"/>
          <p:nvPr/>
        </p:nvSpPr>
        <p:spPr>
          <a:xfrm>
            <a:off x="1915181" y="2965668"/>
            <a:ext cx="1147506" cy="47320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ar-IQ" dirty="0" err="1">
                <a:solidFill>
                  <a:srgbClr val="00B050"/>
                </a:solidFill>
              </a:rPr>
              <a:t>Build</a:t>
            </a:r>
            <a:r>
              <a:rPr lang="ar-IQ" dirty="0">
                <a:solidFill>
                  <a:srgbClr val="00B050"/>
                </a:solidFill>
              </a:rPr>
              <a:t> *.</a:t>
            </a:r>
            <a:r>
              <a:rPr lang="ar-IQ" dirty="0" err="1">
                <a:solidFill>
                  <a:srgbClr val="00B050"/>
                </a:solidFill>
              </a:rPr>
              <a:t>exe</a:t>
            </a:r>
            <a:endParaRPr lang="ar-IQ" b="1" dirty="0">
              <a:solidFill>
                <a:srgbClr val="00B050"/>
              </a:solidFill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xmlns="" id="{09A5063C-1002-4D64-B667-596655E2FBE0}"/>
              </a:ext>
            </a:extLst>
          </p:cNvPr>
          <p:cNvGrpSpPr/>
          <p:nvPr/>
        </p:nvGrpSpPr>
        <p:grpSpPr>
          <a:xfrm>
            <a:off x="0" y="4382021"/>
            <a:ext cx="4140199" cy="2126596"/>
            <a:chOff x="0" y="4295486"/>
            <a:chExt cx="4140199" cy="2126596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xmlns="" id="{382849B4-AA21-4492-8376-AC946ADB049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4295486"/>
              <a:ext cx="4140199" cy="2126596"/>
            </a:xfrm>
            <a:prstGeom prst="rect">
              <a:avLst/>
            </a:prstGeom>
          </p:spPr>
        </p:pic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xmlns="" id="{19A92381-5ABB-46AC-AC4E-3B59B556223D}"/>
                </a:ext>
              </a:extLst>
            </p:cNvPr>
            <p:cNvSpPr/>
            <p:nvPr/>
          </p:nvSpPr>
          <p:spPr>
            <a:xfrm>
              <a:off x="1646959" y="5017738"/>
              <a:ext cx="1223242" cy="20107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IQ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xmlns="" id="{B6F521F4-2B50-48B7-A61F-C128DF4FB157}"/>
                </a:ext>
              </a:extLst>
            </p:cNvPr>
            <p:cNvSpPr/>
            <p:nvPr/>
          </p:nvSpPr>
          <p:spPr>
            <a:xfrm>
              <a:off x="1579228" y="4569006"/>
              <a:ext cx="410439" cy="175579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IQ"/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4728A779-23C9-47D1-B5D5-DDB90B137B6C}"/>
              </a:ext>
            </a:extLst>
          </p:cNvPr>
          <p:cNvSpPr txBox="1"/>
          <p:nvPr/>
        </p:nvSpPr>
        <p:spPr>
          <a:xfrm>
            <a:off x="7645395" y="3438874"/>
            <a:ext cx="4546605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IQ" sz="20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ولتنفيذ البرنامج نبتع المسار التالي:-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0C599041-3D39-4234-BF66-150A172DB6B7}"/>
              </a:ext>
            </a:extLst>
          </p:cNvPr>
          <p:cNvSpPr txBox="1"/>
          <p:nvPr/>
        </p:nvSpPr>
        <p:spPr>
          <a:xfrm>
            <a:off x="154385" y="3596269"/>
            <a:ext cx="698501" cy="47320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solidFill>
                  <a:srgbClr val="00B050"/>
                </a:solidFill>
              </a:rPr>
              <a:t>Build</a:t>
            </a:r>
            <a:endParaRPr lang="ar-IQ" dirty="0">
              <a:solidFill>
                <a:srgbClr val="00B050"/>
              </a:solidFill>
            </a:endParaRPr>
          </a:p>
        </p:txBody>
      </p:sp>
      <p:sp>
        <p:nvSpPr>
          <p:cNvPr id="22" name="Arrow: Right 21">
            <a:extLst>
              <a:ext uri="{FF2B5EF4-FFF2-40B4-BE49-F238E27FC236}">
                <a16:creationId xmlns:a16="http://schemas.microsoft.com/office/drawing/2014/main" xmlns="" id="{2AAE0A13-5365-46C7-AB1A-5A8B79A11D43}"/>
              </a:ext>
            </a:extLst>
          </p:cNvPr>
          <p:cNvSpPr/>
          <p:nvPr/>
        </p:nvSpPr>
        <p:spPr>
          <a:xfrm>
            <a:off x="937548" y="3682389"/>
            <a:ext cx="884496" cy="29227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287FA1E8-73A1-4AF2-AFEC-96C5A29FED30}"/>
              </a:ext>
            </a:extLst>
          </p:cNvPr>
          <p:cNvSpPr txBox="1"/>
          <p:nvPr/>
        </p:nvSpPr>
        <p:spPr>
          <a:xfrm>
            <a:off x="1915180" y="3597552"/>
            <a:ext cx="1520024" cy="47320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solidFill>
                  <a:srgbClr val="00B050"/>
                </a:solidFill>
              </a:rPr>
              <a:t>Execute</a:t>
            </a:r>
            <a:r>
              <a:rPr lang="ar-IQ" dirty="0">
                <a:solidFill>
                  <a:srgbClr val="00B050"/>
                </a:solidFill>
              </a:rPr>
              <a:t> .*</a:t>
            </a:r>
            <a:r>
              <a:rPr lang="ar-IQ" dirty="0" err="1">
                <a:solidFill>
                  <a:srgbClr val="00B050"/>
                </a:solidFill>
              </a:rPr>
              <a:t>exe</a:t>
            </a:r>
            <a:endParaRPr lang="ar-IQ" b="1" dirty="0">
              <a:solidFill>
                <a:srgbClr val="00B050"/>
              </a:solidFill>
            </a:endParaRP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xmlns="" id="{532C1122-FA58-4B08-A842-4AC70AAEA499}"/>
              </a:ext>
            </a:extLst>
          </p:cNvPr>
          <p:cNvGrpSpPr/>
          <p:nvPr/>
        </p:nvGrpSpPr>
        <p:grpSpPr>
          <a:xfrm>
            <a:off x="7924801" y="4339019"/>
            <a:ext cx="3505200" cy="2169598"/>
            <a:chOff x="7924801" y="4339019"/>
            <a:chExt cx="3505200" cy="2169598"/>
          </a:xfrm>
        </p:grpSpPr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xmlns="" id="{CBB67A62-BD83-430C-808D-B1F6E190975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924801" y="4339019"/>
              <a:ext cx="3505200" cy="2169598"/>
            </a:xfrm>
            <a:prstGeom prst="rect">
              <a:avLst/>
            </a:prstGeom>
          </p:spPr>
        </p:pic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xmlns="" id="{E1940D8E-01C6-4DC5-A10A-D8F88829B91A}"/>
                </a:ext>
              </a:extLst>
            </p:cNvPr>
            <p:cNvSpPr/>
            <p:nvPr/>
          </p:nvSpPr>
          <p:spPr>
            <a:xfrm>
              <a:off x="9250051" y="5866277"/>
              <a:ext cx="1223242" cy="20107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IQ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xmlns="" id="{0BE6B02C-6A11-47F9-9647-5A28501A22A3}"/>
                </a:ext>
              </a:extLst>
            </p:cNvPr>
            <p:cNvSpPr/>
            <p:nvPr/>
          </p:nvSpPr>
          <p:spPr>
            <a:xfrm>
              <a:off x="9199248" y="4469276"/>
              <a:ext cx="342685" cy="20107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IQ"/>
            </a:p>
          </p:txBody>
        </p:sp>
      </p:grpSp>
    </p:spTree>
    <p:extLst>
      <p:ext uri="{BB962C8B-B14F-4D97-AF65-F5344CB8AC3E}">
        <p14:creationId xmlns:p14="http://schemas.microsoft.com/office/powerpoint/2010/main" val="36845491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E1330D20-8C24-4AD0-9302-2D7FEC53FA98}"/>
              </a:ext>
            </a:extLst>
          </p:cNvPr>
          <p:cNvGrpSpPr/>
          <p:nvPr/>
        </p:nvGrpSpPr>
        <p:grpSpPr>
          <a:xfrm>
            <a:off x="0" y="674159"/>
            <a:ext cx="7353300" cy="2952750"/>
            <a:chOff x="0" y="674159"/>
            <a:chExt cx="7353300" cy="2952750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xmlns="" id="{9DD2EBB5-4290-40B8-A2FF-0FD1E2909C2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674159"/>
              <a:ext cx="7353300" cy="2952750"/>
            </a:xfrm>
            <a:prstGeom prst="rect">
              <a:avLst/>
            </a:prstGeom>
          </p:spPr>
        </p:pic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xmlns="" id="{49D75FC1-C0B5-4570-A1EA-8640404843FD}"/>
                </a:ext>
              </a:extLst>
            </p:cNvPr>
            <p:cNvSpPr/>
            <p:nvPr/>
          </p:nvSpPr>
          <p:spPr>
            <a:xfrm>
              <a:off x="512423" y="2361072"/>
              <a:ext cx="2603310" cy="288994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r"/>
              <a:r>
                <a:rPr lang="ar-IQ" dirty="0">
                  <a:solidFill>
                    <a:srgbClr val="C00000"/>
                  </a:solidFill>
                </a:rPr>
                <a:t>المجلد</a:t>
              </a:r>
              <a:r>
                <a:rPr lang="ar-IQ" dirty="0"/>
                <a:t> </a:t>
              </a: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xmlns="" id="{87BCB022-F91A-4803-9AA9-5A997C6B8D47}"/>
                </a:ext>
              </a:extLst>
            </p:cNvPr>
            <p:cNvSpPr/>
            <p:nvPr/>
          </p:nvSpPr>
          <p:spPr>
            <a:xfrm>
              <a:off x="2502093" y="676206"/>
              <a:ext cx="2603310" cy="288994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r"/>
              <a:r>
                <a:rPr lang="ar-IQ" dirty="0">
                  <a:solidFill>
                    <a:srgbClr val="C00000"/>
                  </a:solidFill>
                </a:rPr>
                <a:t>اسم البرنامج</a:t>
              </a:r>
              <a:r>
                <a:rPr lang="ar-IQ" dirty="0"/>
                <a:t> </a:t>
              </a:r>
            </a:p>
          </p:txBody>
        </p:sp>
      </p:grp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D7128A96-504C-429D-B4EA-66208A770124}"/>
              </a:ext>
            </a:extLst>
          </p:cNvPr>
          <p:cNvSpPr/>
          <p:nvPr/>
        </p:nvSpPr>
        <p:spPr>
          <a:xfrm>
            <a:off x="3899090" y="2277533"/>
            <a:ext cx="2603310" cy="136630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endParaRPr lang="ar-IQ" dirty="0"/>
          </a:p>
          <a:p>
            <a:pPr algn="r"/>
            <a:endParaRPr lang="ar-IQ" dirty="0"/>
          </a:p>
          <a:p>
            <a:pPr algn="r"/>
            <a:endParaRPr lang="ar-IQ" dirty="0"/>
          </a:p>
          <a:p>
            <a:pPr algn="r"/>
            <a:r>
              <a:rPr lang="ar-IQ" dirty="0">
                <a:solidFill>
                  <a:srgbClr val="C00000"/>
                </a:solidFill>
              </a:rPr>
              <a:t>كتابة البرنامج 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1B89EC81-B08E-429E-A2AD-E427E683E591}"/>
              </a:ext>
            </a:extLst>
          </p:cNvPr>
          <p:cNvGrpSpPr/>
          <p:nvPr/>
        </p:nvGrpSpPr>
        <p:grpSpPr>
          <a:xfrm>
            <a:off x="7819183" y="3852862"/>
            <a:ext cx="4372817" cy="2809875"/>
            <a:chOff x="7819183" y="3852862"/>
            <a:chExt cx="4372817" cy="2809875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xmlns="" id="{3EF643B5-EC8D-4E62-A2FD-CE748BBA7CC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839075" y="3852862"/>
              <a:ext cx="4352925" cy="2809875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xmlns="" id="{77B3C501-D68B-49E6-B71B-F0CF6E3D57B2}"/>
                </a:ext>
              </a:extLst>
            </p:cNvPr>
            <p:cNvSpPr/>
            <p:nvPr/>
          </p:nvSpPr>
          <p:spPr>
            <a:xfrm>
              <a:off x="7819183" y="4157132"/>
              <a:ext cx="1087750" cy="237067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r"/>
              <a:r>
                <a:rPr lang="ar-IQ" dirty="0"/>
                <a:t> 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xmlns="" id="{4C109831-B98F-4730-9830-42FC59954EEE}"/>
                </a:ext>
              </a:extLst>
            </p:cNvPr>
            <p:cNvSpPr/>
            <p:nvPr/>
          </p:nvSpPr>
          <p:spPr>
            <a:xfrm>
              <a:off x="9350903" y="5410200"/>
              <a:ext cx="1329267" cy="237067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r"/>
              <a:r>
                <a:rPr lang="ar-IQ" dirty="0"/>
                <a:t> تم تنفيذ البرنامج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714303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6EBD037C-086B-4E21-9CFF-7D05C2368254}"/>
              </a:ext>
            </a:extLst>
          </p:cNvPr>
          <p:cNvSpPr txBox="1"/>
          <p:nvPr/>
        </p:nvSpPr>
        <p:spPr>
          <a:xfrm>
            <a:off x="5964768" y="548943"/>
            <a:ext cx="622723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IQ" sz="2400" u="sng" dirty="0">
                <a:solidFill>
                  <a:srgbClr val="0033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أنواع الأخطاء في لغة فورتران: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E09A533D-9C70-4AA7-9873-6743D72AC9F7}"/>
              </a:ext>
            </a:extLst>
          </p:cNvPr>
          <p:cNvSpPr txBox="1"/>
          <p:nvPr/>
        </p:nvSpPr>
        <p:spPr>
          <a:xfrm>
            <a:off x="0" y="1010608"/>
            <a:ext cx="121920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IQ" sz="2000" dirty="0">
                <a:latin typeface="Calibri" panose="020F0502020204030204" pitchFamily="34" charset="0"/>
                <a:cs typeface="Calibri" panose="020F0502020204030204" pitchFamily="34" charset="0"/>
              </a:rPr>
              <a:t>بعد ترجمة البرنامج سوف يفتح جزء في اسفل النافذة يسمى (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Output pane</a:t>
            </a:r>
            <a:r>
              <a:rPr lang="ar-IQ" sz="2000" dirty="0">
                <a:latin typeface="Calibri" panose="020F0502020204030204" pitchFamily="34" charset="0"/>
                <a:cs typeface="Calibri" panose="020F0502020204030204" pitchFamily="34" charset="0"/>
              </a:rPr>
              <a:t>) تكتب فيه الأخطاء (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Errors</a:t>
            </a:r>
            <a:r>
              <a:rPr lang="ar-IQ" sz="2000" dirty="0">
                <a:latin typeface="Calibri" panose="020F0502020204030204" pitchFamily="34" charset="0"/>
                <a:cs typeface="Calibri" panose="020F0502020204030204" pitchFamily="34" charset="0"/>
              </a:rPr>
              <a:t>) والتحذيرات (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Warnings</a:t>
            </a:r>
            <a:r>
              <a:rPr lang="ar-IQ" sz="2000" dirty="0">
                <a:latin typeface="Calibri" panose="020F0502020204030204" pitchFamily="34" charset="0"/>
                <a:cs typeface="Calibri" panose="020F0502020204030204" pitchFamily="34" charset="0"/>
              </a:rPr>
              <a:t>) التي </a:t>
            </a:r>
            <a:r>
              <a:rPr lang="ar-IQ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يواجهها</a:t>
            </a:r>
            <a:r>
              <a:rPr lang="ar-IQ" sz="2000" dirty="0">
                <a:latin typeface="Calibri" panose="020F0502020204030204" pitchFamily="34" charset="0"/>
                <a:cs typeface="Calibri" panose="020F0502020204030204" pitchFamily="34" charset="0"/>
              </a:rPr>
              <a:t> المترجم عند ترجمة البرنامج واذا كان البرنامج لا يحتوي على  اية أخطاء يتم تنفيذه.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8E914BC-6823-4BFB-A73E-49A410B7EA6E}"/>
              </a:ext>
            </a:extLst>
          </p:cNvPr>
          <p:cNvSpPr txBox="1"/>
          <p:nvPr/>
        </p:nvSpPr>
        <p:spPr>
          <a:xfrm>
            <a:off x="-29634" y="1905000"/>
            <a:ext cx="12251267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IQ" sz="2000" dirty="0">
                <a:latin typeface="Calibri" panose="020F0502020204030204" pitchFamily="34" charset="0"/>
                <a:cs typeface="Calibri" panose="020F0502020204030204" pitchFamily="34" charset="0"/>
              </a:rPr>
              <a:t>ان وجود التحذيرات لا يمنع البرنامج من الترجمة والتنفيذ ولكن من الأفضل إزالة هذه التحذيرات من البرنامج لان تجاهل بعض التحذيرات قد يسبب مشاكل غير متوقعة في عمل البرنامج.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D4B8FFD5-6ADD-4E99-9128-B13BD37C757E}"/>
              </a:ext>
            </a:extLst>
          </p:cNvPr>
          <p:cNvSpPr txBox="1"/>
          <p:nvPr/>
        </p:nvSpPr>
        <p:spPr>
          <a:xfrm>
            <a:off x="6722533" y="2782459"/>
            <a:ext cx="546946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IQ" sz="2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تقسم الأخطاء البرمجية الى ثلاثة اقسام:-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529B4661-1D95-4D62-840A-E47E4EE297FF}"/>
              </a:ext>
            </a:extLst>
          </p:cNvPr>
          <p:cNvSpPr txBox="1"/>
          <p:nvPr/>
        </p:nvSpPr>
        <p:spPr>
          <a:xfrm>
            <a:off x="-1" y="3213767"/>
            <a:ext cx="12192000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/>
            <a:r>
              <a:rPr lang="ar-IQ" dirty="0">
                <a:latin typeface="Calibri" panose="020F0502020204030204" pitchFamily="34" charset="0"/>
                <a:cs typeface="Calibri" panose="020F0502020204030204" pitchFamily="34" charset="0"/>
              </a:rPr>
              <a:t>1- الأخطاء الاملائية (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lexical error</a:t>
            </a:r>
            <a:r>
              <a:rPr lang="ar-IQ" dirty="0">
                <a:latin typeface="Calibri" panose="020F0502020204030204" pitchFamily="34" charset="0"/>
                <a:cs typeface="Calibri" panose="020F0502020204030204" pitchFamily="34" charset="0"/>
              </a:rPr>
              <a:t>) او الأخطاء النحوية (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syntax error</a:t>
            </a:r>
            <a:r>
              <a:rPr lang="ar-IQ" dirty="0">
                <a:latin typeface="Calibri" panose="020F0502020204030204" pitchFamily="34" charset="0"/>
                <a:cs typeface="Calibri" panose="020F0502020204030204" pitchFamily="34" charset="0"/>
              </a:rPr>
              <a:t>) (تسمى عادتا كلتا النوعين بالأخطاء النحوية ):</a:t>
            </a:r>
            <a:r>
              <a:rPr lang="ar-IQ" dirty="0" err="1">
                <a:latin typeface="Calibri" panose="020F0502020204030204" pitchFamily="34" charset="0"/>
                <a:cs typeface="Calibri" panose="020F0502020204030204" pitchFamily="34" charset="0"/>
              </a:rPr>
              <a:t>ﺗﺤﺪﺙ</a:t>
            </a:r>
            <a:r>
              <a:rPr lang="ar-IQ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dirty="0" err="1">
                <a:latin typeface="Calibri" panose="020F0502020204030204" pitchFamily="34" charset="0"/>
                <a:cs typeface="Calibri" panose="020F0502020204030204" pitchFamily="34" charset="0"/>
              </a:rPr>
              <a:t>ﻫﺬﻩ</a:t>
            </a:r>
            <a:r>
              <a:rPr lang="ar-IQ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dirty="0" err="1">
                <a:latin typeface="Calibri" panose="020F0502020204030204" pitchFamily="34" charset="0"/>
                <a:cs typeface="Calibri" panose="020F0502020204030204" pitchFamily="34" charset="0"/>
              </a:rPr>
              <a:t>ﺍﻷﺧﻄﺎﺀ</a:t>
            </a:r>
            <a:r>
              <a:rPr lang="ar-IQ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dirty="0" err="1">
                <a:latin typeface="Calibri" panose="020F0502020204030204" pitchFamily="34" charset="0"/>
                <a:cs typeface="Calibri" panose="020F0502020204030204" pitchFamily="34" charset="0"/>
              </a:rPr>
              <a:t>ﺑﺴﺒﺐ</a:t>
            </a:r>
            <a:r>
              <a:rPr lang="ar-IQ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dirty="0" err="1">
                <a:latin typeface="Calibri" panose="020F0502020204030204" pitchFamily="34" charset="0"/>
                <a:cs typeface="Calibri" panose="020F0502020204030204" pitchFamily="34" charset="0"/>
              </a:rPr>
              <a:t>ﻋﺪﻡ</a:t>
            </a:r>
            <a:r>
              <a:rPr lang="ar-IQ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dirty="0" err="1">
                <a:latin typeface="Calibri" panose="020F0502020204030204" pitchFamily="34" charset="0"/>
                <a:cs typeface="Calibri" panose="020F0502020204030204" pitchFamily="34" charset="0"/>
              </a:rPr>
              <a:t>ﺇﺗﺒﺎﻉ</a:t>
            </a:r>
            <a:r>
              <a:rPr lang="ar-IQ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dirty="0" err="1">
                <a:latin typeface="Calibri" panose="020F0502020204030204" pitchFamily="34" charset="0"/>
                <a:cs typeface="Calibri" panose="020F0502020204030204" pitchFamily="34" charset="0"/>
              </a:rPr>
              <a:t>ﻗﻮﺍﻋﺪ</a:t>
            </a:r>
            <a:r>
              <a:rPr lang="ar-IQ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dirty="0" err="1">
                <a:latin typeface="Calibri" panose="020F0502020204030204" pitchFamily="34" charset="0"/>
                <a:cs typeface="Calibri" panose="020F0502020204030204" pitchFamily="34" charset="0"/>
              </a:rPr>
              <a:t>ﺍﻟﻠﻐﺔ</a:t>
            </a:r>
            <a:r>
              <a:rPr lang="ar-IQ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dirty="0" err="1">
                <a:latin typeface="Calibri" panose="020F0502020204030204" pitchFamily="34" charset="0"/>
                <a:cs typeface="Calibri" panose="020F0502020204030204" pitchFamily="34" charset="0"/>
              </a:rPr>
              <a:t>ﺑﺸﻜﻞ</a:t>
            </a:r>
            <a:r>
              <a:rPr lang="ar-IQ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dirty="0" err="1">
                <a:latin typeface="Calibri" panose="020F0502020204030204" pitchFamily="34" charset="0"/>
                <a:cs typeface="Calibri" panose="020F0502020204030204" pitchFamily="34" charset="0"/>
              </a:rPr>
              <a:t>ﺻﺤﻴﺢ</a:t>
            </a:r>
            <a:r>
              <a:rPr lang="ar-IQ" dirty="0">
                <a:latin typeface="Calibri" panose="020F0502020204030204" pitchFamily="34" charset="0"/>
                <a:cs typeface="Calibri" panose="020F0502020204030204" pitchFamily="34" charset="0"/>
              </a:rPr>
              <a:t>، </a:t>
            </a:r>
            <a:r>
              <a:rPr lang="ar-IQ" dirty="0" err="1">
                <a:latin typeface="Calibri" panose="020F0502020204030204" pitchFamily="34" charset="0"/>
                <a:cs typeface="Calibri" panose="020F0502020204030204" pitchFamily="34" charset="0"/>
              </a:rPr>
              <a:t>ﻳﺘﻢ</a:t>
            </a:r>
            <a:r>
              <a:rPr lang="ar-IQ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dirty="0" err="1">
                <a:latin typeface="Calibri" panose="020F0502020204030204" pitchFamily="34" charset="0"/>
                <a:cs typeface="Calibri" panose="020F0502020204030204" pitchFamily="34" charset="0"/>
              </a:rPr>
              <a:t>ﺗﺤﺪﻳﺪ</a:t>
            </a:r>
            <a:r>
              <a:rPr lang="ar-IQ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dirty="0" err="1">
                <a:latin typeface="Calibri" panose="020F0502020204030204" pitchFamily="34" charset="0"/>
                <a:cs typeface="Calibri" panose="020F0502020204030204" pitchFamily="34" charset="0"/>
              </a:rPr>
              <a:t>ﻫﺬﻩ</a:t>
            </a:r>
            <a:r>
              <a:rPr lang="ar-IQ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dirty="0" err="1">
                <a:latin typeface="Calibri" panose="020F0502020204030204" pitchFamily="34" charset="0"/>
                <a:cs typeface="Calibri" panose="020F0502020204030204" pitchFamily="34" charset="0"/>
              </a:rPr>
              <a:t>ﺍﻷﺧﻄﺎﺀ</a:t>
            </a:r>
            <a:r>
              <a:rPr lang="ar-IQ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dirty="0" err="1">
                <a:latin typeface="Calibri" panose="020F0502020204030204" pitchFamily="34" charset="0"/>
                <a:cs typeface="Calibri" panose="020F0502020204030204" pitchFamily="34" charset="0"/>
              </a:rPr>
              <a:t>ﻋﻨﺪ</a:t>
            </a:r>
            <a:r>
              <a:rPr lang="ar-IQ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dirty="0" err="1">
                <a:latin typeface="Calibri" panose="020F0502020204030204" pitchFamily="34" charset="0"/>
                <a:cs typeface="Calibri" panose="020F0502020204030204" pitchFamily="34" charset="0"/>
              </a:rPr>
              <a:t>ﺗﺮﺟﻤﺔ</a:t>
            </a:r>
            <a:r>
              <a:rPr lang="ar-IQ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dirty="0" err="1">
                <a:latin typeface="Calibri" panose="020F0502020204030204" pitchFamily="34" charset="0"/>
                <a:cs typeface="Calibri" panose="020F0502020204030204" pitchFamily="34" charset="0"/>
              </a:rPr>
              <a:t>ﺍﻟﺒﺮﻧﺎﻣﺞ</a:t>
            </a:r>
            <a:r>
              <a:rPr lang="ar-IQ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dirty="0" err="1">
                <a:latin typeface="Calibri" panose="020F0502020204030204" pitchFamily="34" charset="0"/>
                <a:cs typeface="Calibri" panose="020F0502020204030204" pitchFamily="34" charset="0"/>
              </a:rPr>
              <a:t>ﻷﻥ</a:t>
            </a:r>
            <a:r>
              <a:rPr lang="ar-IQ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dirty="0" err="1">
                <a:latin typeface="Calibri" panose="020F0502020204030204" pitchFamily="34" charset="0"/>
                <a:cs typeface="Calibri" panose="020F0502020204030204" pitchFamily="34" charset="0"/>
              </a:rPr>
              <a:t>ﺍﻟﻤﺘﺮﺟﻢ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(compiler) </a:t>
            </a:r>
            <a:r>
              <a:rPr lang="ar-IQ" dirty="0" err="1">
                <a:latin typeface="Calibri" panose="020F0502020204030204" pitchFamily="34" charset="0"/>
                <a:cs typeface="Calibri" panose="020F0502020204030204" pitchFamily="34" charset="0"/>
              </a:rPr>
              <a:t>ﻳﻘﺎﺭﻥ</a:t>
            </a:r>
            <a:r>
              <a:rPr lang="ar-IQ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dirty="0" err="1">
                <a:latin typeface="Calibri" panose="020F0502020204030204" pitchFamily="34" charset="0"/>
                <a:cs typeface="Calibri" panose="020F0502020204030204" pitchFamily="34" charset="0"/>
              </a:rPr>
              <a:t>ﺍﻟﺒﺮﻧﺎﻣﺞ</a:t>
            </a:r>
            <a:r>
              <a:rPr lang="ar-IQ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dirty="0" err="1">
                <a:latin typeface="Calibri" panose="020F0502020204030204" pitchFamily="34" charset="0"/>
                <a:cs typeface="Calibri" panose="020F0502020204030204" pitchFamily="34" charset="0"/>
              </a:rPr>
              <a:t>ﻣﻊ</a:t>
            </a:r>
            <a:r>
              <a:rPr lang="ar-IQ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dirty="0" err="1">
                <a:latin typeface="Calibri" panose="020F0502020204030204" pitchFamily="34" charset="0"/>
                <a:cs typeface="Calibri" panose="020F0502020204030204" pitchFamily="34" charset="0"/>
              </a:rPr>
              <a:t>ﻗﻮﺍﻋﺪ</a:t>
            </a:r>
            <a:r>
              <a:rPr lang="ar-IQ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dirty="0" err="1">
                <a:latin typeface="Calibri" panose="020F0502020204030204" pitchFamily="34" charset="0"/>
                <a:cs typeface="Calibri" panose="020F0502020204030204" pitchFamily="34" charset="0"/>
              </a:rPr>
              <a:t>ﺍﻟﻠﻐﺔ</a:t>
            </a:r>
            <a:r>
              <a:rPr lang="ar-IQ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dirty="0" err="1">
                <a:latin typeface="Calibri" panose="020F0502020204030204" pitchFamily="34" charset="0"/>
                <a:cs typeface="Calibri" panose="020F0502020204030204" pitchFamily="34" charset="0"/>
              </a:rPr>
              <a:t>ﻭﻳﻤﻜﻦ</a:t>
            </a:r>
            <a:r>
              <a:rPr lang="ar-IQ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dirty="0" err="1">
                <a:latin typeface="Calibri" panose="020F0502020204030204" pitchFamily="34" charset="0"/>
                <a:cs typeface="Calibri" panose="020F0502020204030204" pitchFamily="34" charset="0"/>
              </a:rPr>
              <a:t>ﻟﻪ</a:t>
            </a:r>
            <a:r>
              <a:rPr lang="ar-IQ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dirty="0" err="1">
                <a:latin typeface="Calibri" panose="020F0502020204030204" pitchFamily="34" charset="0"/>
                <a:cs typeface="Calibri" panose="020F0502020204030204" pitchFamily="34" charset="0"/>
              </a:rPr>
              <a:t>ﺃﻥ</a:t>
            </a:r>
            <a:r>
              <a:rPr lang="ar-IQ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dirty="0" err="1">
                <a:latin typeface="Calibri" panose="020F0502020204030204" pitchFamily="34" charset="0"/>
                <a:cs typeface="Calibri" panose="020F0502020204030204" pitchFamily="34" charset="0"/>
              </a:rPr>
              <a:t>ﻳﺤﺪﺩ</a:t>
            </a:r>
            <a:r>
              <a:rPr lang="ar-IQ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dirty="0" err="1">
                <a:latin typeface="Calibri" panose="020F0502020204030204" pitchFamily="34" charset="0"/>
                <a:cs typeface="Calibri" panose="020F0502020204030204" pitchFamily="34" charset="0"/>
              </a:rPr>
              <a:t>ﺃﻱ</a:t>
            </a:r>
            <a:r>
              <a:rPr lang="ar-IQ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dirty="0" err="1">
                <a:latin typeface="Calibri" panose="020F0502020204030204" pitchFamily="34" charset="0"/>
                <a:cs typeface="Calibri" panose="020F0502020204030204" pitchFamily="34" charset="0"/>
              </a:rPr>
              <a:t>ﺧﻄﺄ</a:t>
            </a:r>
            <a:r>
              <a:rPr lang="ar-IQ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dirty="0" err="1">
                <a:latin typeface="Calibri" panose="020F0502020204030204" pitchFamily="34" charset="0"/>
                <a:cs typeface="Calibri" panose="020F0502020204030204" pitchFamily="34" charset="0"/>
              </a:rPr>
              <a:t>ﺇﻣﻼﺋﻲ</a:t>
            </a:r>
            <a:r>
              <a:rPr lang="ar-IQ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dirty="0" err="1">
                <a:latin typeface="Calibri" panose="020F0502020204030204" pitchFamily="34" charset="0"/>
                <a:cs typeface="Calibri" panose="020F0502020204030204" pitchFamily="34" charset="0"/>
              </a:rPr>
              <a:t>ﺃﻭ</a:t>
            </a:r>
            <a:r>
              <a:rPr lang="ar-IQ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dirty="0" err="1">
                <a:latin typeface="Calibri" panose="020F0502020204030204" pitchFamily="34" charset="0"/>
                <a:cs typeface="Calibri" panose="020F0502020204030204" pitchFamily="34" charset="0"/>
              </a:rPr>
              <a:t>ﻧﺤﻮﻱ</a:t>
            </a:r>
            <a:r>
              <a:rPr lang="ar-IQ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dirty="0" err="1">
                <a:latin typeface="Calibri" panose="020F0502020204030204" pitchFamily="34" charset="0"/>
                <a:cs typeface="Calibri" panose="020F0502020204030204" pitchFamily="34" charset="0"/>
              </a:rPr>
              <a:t>ﻣﻮﺟﻮﺩ</a:t>
            </a:r>
            <a:r>
              <a:rPr lang="ar-IQ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dirty="0" err="1">
                <a:latin typeface="Calibri" panose="020F0502020204030204" pitchFamily="34" charset="0"/>
                <a:cs typeface="Calibri" panose="020F0502020204030204" pitchFamily="34" charset="0"/>
              </a:rPr>
              <a:t>ﻓﻲ</a:t>
            </a:r>
            <a:r>
              <a:rPr lang="ar-IQ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dirty="0" err="1">
                <a:latin typeface="Calibri" panose="020F0502020204030204" pitchFamily="34" charset="0"/>
                <a:cs typeface="Calibri" panose="020F0502020204030204" pitchFamily="34" charset="0"/>
              </a:rPr>
              <a:t>ﺍﻟﺒﺮﻧﺎﻣﺞ</a:t>
            </a:r>
            <a:r>
              <a:rPr lang="ar-IQ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235BF2E9-5B94-4221-B688-D1E9B8A66369}"/>
              </a:ext>
            </a:extLst>
          </p:cNvPr>
          <p:cNvSpPr txBox="1"/>
          <p:nvPr/>
        </p:nvSpPr>
        <p:spPr>
          <a:xfrm>
            <a:off x="0" y="4241800"/>
            <a:ext cx="12191999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/>
            <a:r>
              <a:rPr lang="ar-IQ" dirty="0">
                <a:latin typeface="Calibri" panose="020F0502020204030204" pitchFamily="34" charset="0"/>
                <a:cs typeface="Calibri" panose="020F0502020204030204" pitchFamily="34" charset="0"/>
              </a:rPr>
              <a:t>2- </a:t>
            </a:r>
            <a:r>
              <a:rPr lang="ar-IQ" dirty="0" err="1">
                <a:latin typeface="Calibri" panose="020F0502020204030204" pitchFamily="34" charset="0"/>
                <a:cs typeface="Calibri" panose="020F0502020204030204" pitchFamily="34" charset="0"/>
              </a:rPr>
              <a:t>ﺍﻷﺧﻄﺎﺀ</a:t>
            </a:r>
            <a:r>
              <a:rPr lang="ar-IQ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dirty="0" err="1">
                <a:latin typeface="Calibri" panose="020F0502020204030204" pitchFamily="34" charset="0"/>
                <a:cs typeface="Calibri" panose="020F0502020204030204" pitchFamily="34" charset="0"/>
              </a:rPr>
              <a:t>ﺍﻟﻤﻨﻄﻘﻴﺔ</a:t>
            </a:r>
            <a:r>
              <a:rPr lang="ar-IQ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logical error</a:t>
            </a:r>
            <a:r>
              <a:rPr lang="ar-IQ" dirty="0">
                <a:latin typeface="Calibri" panose="020F0502020204030204" pitchFamily="34" charset="0"/>
                <a:cs typeface="Calibri" panose="020F0502020204030204" pitchFamily="34" charset="0"/>
              </a:rPr>
              <a:t>):</a:t>
            </a:r>
            <a:r>
              <a:rPr lang="ar-IQ" dirty="0" err="1">
                <a:latin typeface="Calibri" panose="020F0502020204030204" pitchFamily="34" charset="0"/>
                <a:cs typeface="Calibri" panose="020F0502020204030204" pitchFamily="34" charset="0"/>
              </a:rPr>
              <a:t>ﻭﻫﻲ</a:t>
            </a:r>
            <a:r>
              <a:rPr lang="ar-IQ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dirty="0" err="1">
                <a:latin typeface="Calibri" panose="020F0502020204030204" pitchFamily="34" charset="0"/>
                <a:cs typeface="Calibri" panose="020F0502020204030204" pitchFamily="34" charset="0"/>
              </a:rPr>
              <a:t>ﺍﻷﺧﻄﺎﺀ</a:t>
            </a:r>
            <a:r>
              <a:rPr lang="ar-IQ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dirty="0" err="1">
                <a:latin typeface="Calibri" panose="020F0502020204030204" pitchFamily="34" charset="0"/>
                <a:cs typeface="Calibri" panose="020F0502020204030204" pitchFamily="34" charset="0"/>
              </a:rPr>
              <a:t>ﺍﻟﺘﻲ</a:t>
            </a:r>
            <a:r>
              <a:rPr lang="ar-IQ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dirty="0" err="1">
                <a:latin typeface="Calibri" panose="020F0502020204030204" pitchFamily="34" charset="0"/>
                <a:cs typeface="Calibri" panose="020F0502020204030204" pitchFamily="34" charset="0"/>
              </a:rPr>
              <a:t>ﺗﺤﺪﺙ</a:t>
            </a:r>
            <a:r>
              <a:rPr lang="ar-IQ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dirty="0" err="1">
                <a:latin typeface="Calibri" panose="020F0502020204030204" pitchFamily="34" charset="0"/>
                <a:cs typeface="Calibri" panose="020F0502020204030204" pitchFamily="34" charset="0"/>
              </a:rPr>
              <a:t>ﺑﺴﺒﺐ</a:t>
            </a:r>
            <a:r>
              <a:rPr lang="ar-IQ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dirty="0" err="1">
                <a:latin typeface="Calibri" panose="020F0502020204030204" pitchFamily="34" charset="0"/>
                <a:cs typeface="Calibri" panose="020F0502020204030204" pitchFamily="34" charset="0"/>
              </a:rPr>
              <a:t>ﻋﺪﻡ</a:t>
            </a:r>
            <a:r>
              <a:rPr lang="ar-IQ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dirty="0" err="1">
                <a:latin typeface="Calibri" panose="020F0502020204030204" pitchFamily="34" charset="0"/>
                <a:cs typeface="Calibri" panose="020F0502020204030204" pitchFamily="34" charset="0"/>
              </a:rPr>
              <a:t>ﻓﻬﻢ</a:t>
            </a:r>
            <a:r>
              <a:rPr lang="ar-IQ" dirty="0">
                <a:latin typeface="Calibri" panose="020F0502020204030204" pitchFamily="34" charset="0"/>
                <a:cs typeface="Calibri" panose="020F0502020204030204" pitchFamily="34" charset="0"/>
              </a:rPr>
              <a:t> "</a:t>
            </a:r>
            <a:r>
              <a:rPr lang="ar-IQ" dirty="0" err="1">
                <a:latin typeface="Calibri" panose="020F0502020204030204" pitchFamily="34" charset="0"/>
                <a:cs typeface="Calibri" panose="020F0502020204030204" pitchFamily="34" charset="0"/>
              </a:rPr>
              <a:t>ﺍﻟﻤﺒﺮﻣﺞ</a:t>
            </a:r>
            <a:r>
              <a:rPr lang="ar-IQ" dirty="0">
                <a:latin typeface="Calibri" panose="020F0502020204030204" pitchFamily="34" charset="0"/>
                <a:cs typeface="Calibri" panose="020F0502020204030204" pitchFamily="34" charset="0"/>
              </a:rPr>
              <a:t>" </a:t>
            </a:r>
            <a:r>
              <a:rPr lang="ar-IQ" dirty="0" err="1">
                <a:latin typeface="Calibri" panose="020F0502020204030204" pitchFamily="34" charset="0"/>
                <a:cs typeface="Calibri" panose="020F0502020204030204" pitchFamily="34" charset="0"/>
              </a:rPr>
              <a:t>ﻟﻠﻤﺴﺄﻟﺔ</a:t>
            </a:r>
            <a:r>
              <a:rPr lang="ar-IQ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dirty="0" err="1">
                <a:latin typeface="Calibri" panose="020F0502020204030204" pitchFamily="34" charset="0"/>
                <a:cs typeface="Calibri" panose="020F0502020204030204" pitchFamily="34" charset="0"/>
              </a:rPr>
              <a:t>ﺃﻭ</a:t>
            </a:r>
            <a:r>
              <a:rPr lang="ar-IQ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dirty="0" err="1">
                <a:latin typeface="Calibri" panose="020F0502020204030204" pitchFamily="34" charset="0"/>
                <a:cs typeface="Calibri" panose="020F0502020204030204" pitchFamily="34" charset="0"/>
              </a:rPr>
              <a:t>ﺧﻄﺄ</a:t>
            </a:r>
            <a:r>
              <a:rPr lang="ar-IQ" dirty="0">
                <a:latin typeface="Calibri" panose="020F0502020204030204" pitchFamily="34" charset="0"/>
                <a:cs typeface="Calibri" panose="020F0502020204030204" pitchFamily="34" charset="0"/>
              </a:rPr>
              <a:t> "</a:t>
            </a:r>
            <a:r>
              <a:rPr lang="ar-IQ" dirty="0" err="1">
                <a:latin typeface="Calibri" panose="020F0502020204030204" pitchFamily="34" charset="0"/>
                <a:cs typeface="Calibri" panose="020F0502020204030204" pitchFamily="34" charset="0"/>
              </a:rPr>
              <a:t>ﺍﻟﻤﺒﺮﻣﺞ</a:t>
            </a:r>
            <a:r>
              <a:rPr lang="ar-IQ" dirty="0">
                <a:latin typeface="Calibri" panose="020F0502020204030204" pitchFamily="34" charset="0"/>
                <a:cs typeface="Calibri" panose="020F0502020204030204" pitchFamily="34" charset="0"/>
              </a:rPr>
              <a:t>" </a:t>
            </a:r>
            <a:r>
              <a:rPr lang="ar-IQ" dirty="0" err="1">
                <a:latin typeface="Calibri" panose="020F0502020204030204" pitchFamily="34" charset="0"/>
                <a:cs typeface="Calibri" panose="020F0502020204030204" pitchFamily="34" charset="0"/>
              </a:rPr>
              <a:t>ﻓﻲ</a:t>
            </a:r>
            <a:r>
              <a:rPr lang="ar-IQ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dirty="0" err="1">
                <a:latin typeface="Calibri" panose="020F0502020204030204" pitchFamily="34" charset="0"/>
                <a:cs typeface="Calibri" panose="020F0502020204030204" pitchFamily="34" charset="0"/>
              </a:rPr>
              <a:t>ﺗﺮﺟﻤﺔ</a:t>
            </a:r>
            <a:r>
              <a:rPr lang="ar-IQ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dirty="0" err="1">
                <a:latin typeface="Calibri" panose="020F0502020204030204" pitchFamily="34" charset="0"/>
                <a:cs typeface="Calibri" panose="020F0502020204030204" pitchFamily="34" charset="0"/>
              </a:rPr>
              <a:t>ﻓﻜﺮﺗﻪ</a:t>
            </a:r>
            <a:r>
              <a:rPr lang="ar-IQ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dirty="0" err="1">
                <a:latin typeface="Calibri" panose="020F0502020204030204" pitchFamily="34" charset="0"/>
                <a:cs typeface="Calibri" panose="020F0502020204030204" pitchFamily="34" charset="0"/>
              </a:rPr>
              <a:t>ﺇﻟﻰ</a:t>
            </a:r>
            <a:r>
              <a:rPr lang="ar-IQ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dirty="0" err="1">
                <a:latin typeface="Calibri" panose="020F0502020204030204" pitchFamily="34" charset="0"/>
                <a:cs typeface="Calibri" panose="020F0502020204030204" pitchFamily="34" charset="0"/>
              </a:rPr>
              <a:t>ﺑﺮﻧﺎﻣﺞ</a:t>
            </a:r>
            <a:r>
              <a:rPr lang="ar-IQ" dirty="0">
                <a:latin typeface="Calibri" panose="020F0502020204030204" pitchFamily="34" charset="0"/>
                <a:cs typeface="Calibri" panose="020F0502020204030204" pitchFamily="34" charset="0"/>
              </a:rPr>
              <a:t>، </a:t>
            </a:r>
            <a:r>
              <a:rPr lang="ar-IQ" dirty="0" err="1">
                <a:latin typeface="Calibri" panose="020F0502020204030204" pitchFamily="34" charset="0"/>
                <a:cs typeface="Calibri" panose="020F0502020204030204" pitchFamily="34" charset="0"/>
              </a:rPr>
              <a:t>ﻭﺍﻟﻘﺴﻢ</a:t>
            </a:r>
            <a:r>
              <a:rPr lang="ar-IQ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dirty="0" err="1">
                <a:latin typeface="Calibri" panose="020F0502020204030204" pitchFamily="34" charset="0"/>
                <a:cs typeface="Calibri" panose="020F0502020204030204" pitchFamily="34" charset="0"/>
              </a:rPr>
              <a:t>ﺍﻷﻋﻈﻢ</a:t>
            </a:r>
            <a:r>
              <a:rPr lang="ar-IQ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dirty="0" err="1">
                <a:latin typeface="Calibri" panose="020F0502020204030204" pitchFamily="34" charset="0"/>
                <a:cs typeface="Calibri" panose="020F0502020204030204" pitchFamily="34" charset="0"/>
              </a:rPr>
              <a:t>ﻣﻦ</a:t>
            </a:r>
            <a:r>
              <a:rPr lang="ar-IQ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dirty="0" err="1">
                <a:latin typeface="Calibri" panose="020F0502020204030204" pitchFamily="34" charset="0"/>
                <a:cs typeface="Calibri" panose="020F0502020204030204" pitchFamily="34" charset="0"/>
              </a:rPr>
              <a:t>ﻫﺬﻩ</a:t>
            </a:r>
            <a:r>
              <a:rPr lang="ar-IQ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dirty="0" err="1">
                <a:latin typeface="Calibri" panose="020F0502020204030204" pitchFamily="34" charset="0"/>
                <a:cs typeface="Calibri" panose="020F0502020204030204" pitchFamily="34" charset="0"/>
              </a:rPr>
              <a:t>ﺍﻷﺧﻄﺎﺀ</a:t>
            </a:r>
            <a:r>
              <a:rPr lang="ar-IQ" dirty="0">
                <a:latin typeface="Calibri" panose="020F0502020204030204" pitchFamily="34" charset="0"/>
                <a:cs typeface="Calibri" panose="020F0502020204030204" pitchFamily="34" charset="0"/>
              </a:rPr>
              <a:t> ﻻ </a:t>
            </a:r>
            <a:r>
              <a:rPr lang="ar-IQ" dirty="0" err="1">
                <a:latin typeface="Calibri" panose="020F0502020204030204" pitchFamily="34" charset="0"/>
                <a:cs typeface="Calibri" panose="020F0502020204030204" pitchFamily="34" charset="0"/>
              </a:rPr>
              <a:t>ﻳﻤﻜﻦ</a:t>
            </a:r>
            <a:r>
              <a:rPr lang="ar-IQ" dirty="0">
                <a:latin typeface="Calibri" panose="020F0502020204030204" pitchFamily="34" charset="0"/>
                <a:cs typeface="Calibri" panose="020F0502020204030204" pitchFamily="34" charset="0"/>
              </a:rPr>
              <a:t> "</a:t>
            </a:r>
            <a:r>
              <a:rPr lang="ar-IQ" dirty="0" err="1">
                <a:latin typeface="Calibri" panose="020F0502020204030204" pitchFamily="34" charset="0"/>
                <a:cs typeface="Calibri" panose="020F0502020204030204" pitchFamily="34" charset="0"/>
              </a:rPr>
              <a:t>ﻟﻠﻤﺘﺮﺟﻢ</a:t>
            </a:r>
            <a:r>
              <a:rPr lang="ar-IQ" dirty="0">
                <a:latin typeface="Calibri" panose="020F0502020204030204" pitchFamily="34" charset="0"/>
                <a:cs typeface="Calibri" panose="020F0502020204030204" pitchFamily="34" charset="0"/>
              </a:rPr>
              <a:t>" (في برنامج </a:t>
            </a:r>
            <a:r>
              <a:rPr lang="ar-IQ" dirty="0" err="1">
                <a:latin typeface="Calibri" panose="020F0502020204030204" pitchFamily="34" charset="0"/>
                <a:cs typeface="Calibri" panose="020F0502020204030204" pitchFamily="34" charset="0"/>
              </a:rPr>
              <a:t>ﻓﻮﺭﺗﺮﺍﻥ</a:t>
            </a:r>
            <a:r>
              <a:rPr lang="ar-IQ" dirty="0"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ar-IQ" dirty="0" err="1">
                <a:latin typeface="Calibri" panose="020F0502020204030204" pitchFamily="34" charset="0"/>
                <a:cs typeface="Calibri" panose="020F0502020204030204" pitchFamily="34" charset="0"/>
              </a:rPr>
              <a:t>ﺗﺤﺪﻳﺪﻫﺎ</a:t>
            </a:r>
            <a:r>
              <a:rPr lang="ar-IQ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dirty="0" err="1">
                <a:latin typeface="Calibri" panose="020F0502020204030204" pitchFamily="34" charset="0"/>
                <a:cs typeface="Calibri" panose="020F0502020204030204" pitchFamily="34" charset="0"/>
              </a:rPr>
              <a:t>ﻭﻳﺠﺐ</a:t>
            </a:r>
            <a:r>
              <a:rPr lang="ar-IQ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dirty="0" err="1">
                <a:latin typeface="Calibri" panose="020F0502020204030204" pitchFamily="34" charset="0"/>
                <a:cs typeface="Calibri" panose="020F0502020204030204" pitchFamily="34" charset="0"/>
              </a:rPr>
              <a:t>ﻋﻠﻰ</a:t>
            </a:r>
            <a:r>
              <a:rPr lang="ar-IQ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dirty="0" err="1">
                <a:latin typeface="Calibri" panose="020F0502020204030204" pitchFamily="34" charset="0"/>
                <a:cs typeface="Calibri" panose="020F0502020204030204" pitchFamily="34" charset="0"/>
              </a:rPr>
              <a:t>ﺍﻟﻤﺒﺮﻣﺞ</a:t>
            </a:r>
            <a:r>
              <a:rPr lang="ar-IQ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dirty="0" err="1">
                <a:latin typeface="Calibri" panose="020F0502020204030204" pitchFamily="34" charset="0"/>
                <a:cs typeface="Calibri" panose="020F0502020204030204" pitchFamily="34" charset="0"/>
              </a:rPr>
              <a:t>ﺗﺘﺒﻌﻬﺎ</a:t>
            </a:r>
            <a:r>
              <a:rPr lang="ar-IQ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dirty="0" err="1">
                <a:latin typeface="Calibri" panose="020F0502020204030204" pitchFamily="34" charset="0"/>
                <a:cs typeface="Calibri" panose="020F0502020204030204" pitchFamily="34" charset="0"/>
              </a:rPr>
              <a:t>ﺑﺘﻨﻔﻴﺬ</a:t>
            </a:r>
            <a:r>
              <a:rPr lang="ar-IQ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dirty="0" err="1">
                <a:latin typeface="Calibri" panose="020F0502020204030204" pitchFamily="34" charset="0"/>
                <a:cs typeface="Calibri" panose="020F0502020204030204" pitchFamily="34" charset="0"/>
              </a:rPr>
              <a:t>ﺍﻟﺒﺮﻧﺎﻣﺞ</a:t>
            </a:r>
            <a:r>
              <a:rPr lang="ar-IQ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dirty="0" err="1">
                <a:latin typeface="Calibri" panose="020F0502020204030204" pitchFamily="34" charset="0"/>
                <a:cs typeface="Calibri" panose="020F0502020204030204" pitchFamily="34" charset="0"/>
              </a:rPr>
              <a:t>ﻭﻣﻘﺎﺭﻧﺔ</a:t>
            </a:r>
            <a:r>
              <a:rPr lang="ar-IQ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dirty="0" err="1">
                <a:latin typeface="Calibri" panose="020F0502020204030204" pitchFamily="34" charset="0"/>
                <a:cs typeface="Calibri" panose="020F0502020204030204" pitchFamily="34" charset="0"/>
              </a:rPr>
              <a:t>ﻋﻤﻠﻪ</a:t>
            </a:r>
            <a:r>
              <a:rPr lang="ar-IQ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dirty="0" err="1">
                <a:latin typeface="Calibri" panose="020F0502020204030204" pitchFamily="34" charset="0"/>
                <a:cs typeface="Calibri" panose="020F0502020204030204" pitchFamily="34" charset="0"/>
              </a:rPr>
              <a:t>ﻣﻊ</a:t>
            </a:r>
            <a:r>
              <a:rPr lang="ar-IQ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dirty="0" err="1">
                <a:latin typeface="Calibri" panose="020F0502020204030204" pitchFamily="34" charset="0"/>
                <a:cs typeface="Calibri" panose="020F0502020204030204" pitchFamily="34" charset="0"/>
              </a:rPr>
              <a:t>ﻣﺎ</a:t>
            </a:r>
            <a:r>
              <a:rPr lang="ar-IQ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dirty="0" err="1">
                <a:latin typeface="Calibri" panose="020F0502020204030204" pitchFamily="34" charset="0"/>
                <a:cs typeface="Calibri" panose="020F0502020204030204" pitchFamily="34" charset="0"/>
              </a:rPr>
              <a:t>ﻳﺘﻮﻗﻊ</a:t>
            </a:r>
            <a:r>
              <a:rPr lang="ar-IQ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dirty="0" err="1">
                <a:latin typeface="Calibri" panose="020F0502020204030204" pitchFamily="34" charset="0"/>
                <a:cs typeface="Calibri" panose="020F0502020204030204" pitchFamily="34" charset="0"/>
              </a:rPr>
              <a:t>ﺃﻥ</a:t>
            </a:r>
            <a:r>
              <a:rPr lang="ar-IQ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dirty="0" err="1">
                <a:latin typeface="Calibri" panose="020F0502020204030204" pitchFamily="34" charset="0"/>
                <a:cs typeface="Calibri" panose="020F0502020204030204" pitchFamily="34" charset="0"/>
              </a:rPr>
              <a:t>ﻳﻜﻮﻥ</a:t>
            </a:r>
            <a:r>
              <a:rPr lang="ar-IQ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117FECB7-EED3-448C-B30C-3BD9F8BE205D}"/>
              </a:ext>
            </a:extLst>
          </p:cNvPr>
          <p:cNvSpPr txBox="1"/>
          <p:nvPr/>
        </p:nvSpPr>
        <p:spPr>
          <a:xfrm>
            <a:off x="122766" y="5215467"/>
            <a:ext cx="12098867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IQ" dirty="0">
                <a:latin typeface="Calibri" panose="020F0502020204030204" pitchFamily="34" charset="0"/>
                <a:cs typeface="Calibri" panose="020F0502020204030204" pitchFamily="34" charset="0"/>
              </a:rPr>
              <a:t>3- أخطاء زمن التنفيذ(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Runtime error</a:t>
            </a:r>
            <a:r>
              <a:rPr lang="ar-IQ" dirty="0">
                <a:latin typeface="Calibri" panose="020F0502020204030204" pitchFamily="34" charset="0"/>
                <a:cs typeface="Calibri" panose="020F0502020204030204" pitchFamily="34" charset="0"/>
              </a:rPr>
              <a:t>): وتحدث مثلا </a:t>
            </a:r>
            <a:r>
              <a:rPr lang="ar-IQ" dirty="0" err="1">
                <a:latin typeface="Calibri" panose="020F0502020204030204" pitchFamily="34" charset="0"/>
                <a:cs typeface="Calibri" panose="020F0502020204030204" pitchFamily="34" charset="0"/>
              </a:rPr>
              <a:t>ﻋﻨﺪ</a:t>
            </a:r>
            <a:r>
              <a:rPr lang="ar-IQ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dirty="0" err="1">
                <a:latin typeface="Calibri" panose="020F0502020204030204" pitchFamily="34" charset="0"/>
                <a:cs typeface="Calibri" panose="020F0502020204030204" pitchFamily="34" charset="0"/>
              </a:rPr>
              <a:t>ﻗﺴﻤﺔ</a:t>
            </a:r>
            <a:r>
              <a:rPr lang="ar-IQ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dirty="0" err="1">
                <a:latin typeface="Calibri" panose="020F0502020204030204" pitchFamily="34" charset="0"/>
                <a:cs typeface="Calibri" panose="020F0502020204030204" pitchFamily="34" charset="0"/>
              </a:rPr>
              <a:t>ﻣﺘﻐﻴﺮ</a:t>
            </a:r>
            <a:r>
              <a:rPr lang="ar-IQ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dirty="0" err="1">
                <a:latin typeface="Calibri" panose="020F0502020204030204" pitchFamily="34" charset="0"/>
                <a:cs typeface="Calibri" panose="020F0502020204030204" pitchFamily="34" charset="0"/>
              </a:rPr>
              <a:t>ﻋﻠﻰ</a:t>
            </a:r>
            <a:r>
              <a:rPr lang="ar-IQ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dirty="0" err="1">
                <a:latin typeface="Calibri" panose="020F0502020204030204" pitchFamily="34" charset="0"/>
                <a:cs typeface="Calibri" panose="020F0502020204030204" pitchFamily="34" charset="0"/>
              </a:rPr>
              <a:t>ﻣﺘﻐﻴﺮ</a:t>
            </a:r>
            <a:r>
              <a:rPr lang="ar-IQ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dirty="0" err="1">
                <a:latin typeface="Calibri" panose="020F0502020204030204" pitchFamily="34" charset="0"/>
                <a:cs typeface="Calibri" panose="020F0502020204030204" pitchFamily="34" charset="0"/>
              </a:rPr>
              <a:t>ﺁﺧﺮ</a:t>
            </a:r>
            <a:r>
              <a:rPr lang="ar-IQ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dirty="0" err="1">
                <a:latin typeface="Calibri" panose="020F0502020204030204" pitchFamily="34" charset="0"/>
                <a:cs typeface="Calibri" panose="020F0502020204030204" pitchFamily="34" charset="0"/>
              </a:rPr>
              <a:t>ﺇﺫﺍ</a:t>
            </a:r>
            <a:r>
              <a:rPr lang="ar-IQ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dirty="0" err="1">
                <a:latin typeface="Calibri" panose="020F0502020204030204" pitchFamily="34" charset="0"/>
                <a:cs typeface="Calibri" panose="020F0502020204030204" pitchFamily="34" charset="0"/>
              </a:rPr>
              <a:t>ﻛﺎﻧﺖ</a:t>
            </a:r>
            <a:r>
              <a:rPr lang="ar-IQ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dirty="0" err="1">
                <a:latin typeface="Calibri" panose="020F0502020204030204" pitchFamily="34" charset="0"/>
                <a:cs typeface="Calibri" panose="020F0502020204030204" pitchFamily="34" charset="0"/>
              </a:rPr>
              <a:t>ﻗﻴﻤﺔ</a:t>
            </a:r>
            <a:r>
              <a:rPr lang="ar-IQ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dirty="0" err="1">
                <a:latin typeface="Calibri" panose="020F0502020204030204" pitchFamily="34" charset="0"/>
                <a:cs typeface="Calibri" panose="020F0502020204030204" pitchFamily="34" charset="0"/>
              </a:rPr>
              <a:t>ﺍﻟﻤﺘﻐﻴﺮ</a:t>
            </a:r>
            <a:r>
              <a:rPr lang="ar-IQ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dirty="0" err="1">
                <a:latin typeface="Calibri" panose="020F0502020204030204" pitchFamily="34" charset="0"/>
                <a:cs typeface="Calibri" panose="020F0502020204030204" pitchFamily="34" charset="0"/>
              </a:rPr>
              <a:t>ﺍﻟﻤﺴﺘﺨﺪﻡ</a:t>
            </a:r>
            <a:r>
              <a:rPr lang="ar-IQ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dirty="0" err="1">
                <a:latin typeface="Calibri" panose="020F0502020204030204" pitchFamily="34" charset="0"/>
                <a:cs typeface="Calibri" panose="020F0502020204030204" pitchFamily="34" charset="0"/>
              </a:rPr>
              <a:t>ﻓﻲ</a:t>
            </a:r>
            <a:r>
              <a:rPr lang="ar-IQ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dirty="0" err="1">
                <a:latin typeface="Calibri" panose="020F0502020204030204" pitchFamily="34" charset="0"/>
                <a:cs typeface="Calibri" panose="020F0502020204030204" pitchFamily="34" charset="0"/>
              </a:rPr>
              <a:t>ﺍﻟﻤﻘﺎﻡ</a:t>
            </a:r>
            <a:r>
              <a:rPr lang="ar-IQ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dirty="0" err="1">
                <a:latin typeface="Calibri" panose="020F0502020204030204" pitchFamily="34" charset="0"/>
                <a:cs typeface="Calibri" panose="020F0502020204030204" pitchFamily="34" charset="0"/>
              </a:rPr>
              <a:t>ﺻﻔﺮ</a:t>
            </a:r>
            <a:r>
              <a:rPr lang="ar-IQ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dirty="0" err="1">
                <a:latin typeface="Calibri" panose="020F0502020204030204" pitchFamily="34" charset="0"/>
                <a:cs typeface="Calibri" panose="020F0502020204030204" pitchFamily="34" charset="0"/>
              </a:rPr>
              <a:t>ﻓﺴﻮﻑ</a:t>
            </a:r>
            <a:r>
              <a:rPr lang="ar-IQ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dirty="0" err="1">
                <a:latin typeface="Calibri" panose="020F0502020204030204" pitchFamily="34" charset="0"/>
                <a:cs typeface="Calibri" panose="020F0502020204030204" pitchFamily="34" charset="0"/>
              </a:rPr>
              <a:t>ﻳﺤﺪﺙ</a:t>
            </a:r>
            <a:r>
              <a:rPr lang="ar-IQ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dirty="0" err="1">
                <a:latin typeface="Calibri" panose="020F0502020204030204" pitchFamily="34" charset="0"/>
                <a:cs typeface="Calibri" panose="020F0502020204030204" pitchFamily="34" charset="0"/>
              </a:rPr>
              <a:t>ﺧﻄﺄ</a:t>
            </a:r>
            <a:r>
              <a:rPr lang="ar-IQ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dirty="0" err="1">
                <a:latin typeface="Calibri" panose="020F0502020204030204" pitchFamily="34" charset="0"/>
                <a:cs typeface="Calibri" panose="020F0502020204030204" pitchFamily="34" charset="0"/>
              </a:rPr>
              <a:t>ﺯﻣﻦ</a:t>
            </a:r>
            <a:r>
              <a:rPr lang="ar-IQ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dirty="0" err="1">
                <a:latin typeface="Calibri" panose="020F0502020204030204" pitchFamily="34" charset="0"/>
                <a:cs typeface="Calibri" panose="020F0502020204030204" pitchFamily="34" charset="0"/>
              </a:rPr>
              <a:t>ﺍﻟﺘﻨﻔﻴﺬ</a:t>
            </a:r>
            <a:r>
              <a:rPr lang="ar-IQ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ar-IQ" dirty="0" err="1">
                <a:latin typeface="Calibri" panose="020F0502020204030204" pitchFamily="34" charset="0"/>
                <a:cs typeface="Calibri" panose="020F0502020204030204" pitchFamily="34" charset="0"/>
              </a:rPr>
              <a:t>ﻳﺠﺐ</a:t>
            </a:r>
            <a:r>
              <a:rPr lang="ar-IQ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dirty="0" err="1">
                <a:latin typeface="Calibri" panose="020F0502020204030204" pitchFamily="34" charset="0"/>
                <a:cs typeface="Calibri" panose="020F0502020204030204" pitchFamily="34" charset="0"/>
              </a:rPr>
              <a:t>ﻋﻠﻰ</a:t>
            </a:r>
            <a:r>
              <a:rPr lang="ar-IQ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dirty="0" err="1">
                <a:latin typeface="Calibri" panose="020F0502020204030204" pitchFamily="34" charset="0"/>
                <a:cs typeface="Calibri" panose="020F0502020204030204" pitchFamily="34" charset="0"/>
              </a:rPr>
              <a:t>ﺍﻟﻤﺒﺮﻣﺞ</a:t>
            </a:r>
            <a:r>
              <a:rPr lang="ar-IQ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dirty="0" err="1">
                <a:latin typeface="Calibri" panose="020F0502020204030204" pitchFamily="34" charset="0"/>
                <a:cs typeface="Calibri" panose="020F0502020204030204" pitchFamily="34" charset="0"/>
              </a:rPr>
              <a:t>ﺗﻨﺒﺆ</a:t>
            </a:r>
            <a:r>
              <a:rPr lang="ar-IQ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dirty="0" err="1">
                <a:latin typeface="Calibri" panose="020F0502020204030204" pitchFamily="34" charset="0"/>
                <a:cs typeface="Calibri" panose="020F0502020204030204" pitchFamily="34" charset="0"/>
              </a:rPr>
              <a:t>ﻫﺬﻩ</a:t>
            </a:r>
            <a:r>
              <a:rPr lang="ar-IQ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dirty="0" err="1">
                <a:latin typeface="Calibri" panose="020F0502020204030204" pitchFamily="34" charset="0"/>
                <a:cs typeface="Calibri" panose="020F0502020204030204" pitchFamily="34" charset="0"/>
              </a:rPr>
              <a:t>ﺍﻷﺧﻄﺎﺀ</a:t>
            </a:r>
            <a:r>
              <a:rPr lang="ar-IQ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dirty="0" err="1">
                <a:latin typeface="Calibri" panose="020F0502020204030204" pitchFamily="34" charset="0"/>
                <a:cs typeface="Calibri" panose="020F0502020204030204" pitchFamily="34" charset="0"/>
              </a:rPr>
              <a:t>ﻹﻳﺠﺎﺩ</a:t>
            </a:r>
            <a:r>
              <a:rPr lang="ar-IQ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dirty="0" err="1">
                <a:latin typeface="Calibri" panose="020F0502020204030204" pitchFamily="34" charset="0"/>
                <a:cs typeface="Calibri" panose="020F0502020204030204" pitchFamily="34" charset="0"/>
              </a:rPr>
              <a:t>ﺍﻟﺤﻠﻮﻝ</a:t>
            </a:r>
            <a:r>
              <a:rPr lang="ar-IQ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dirty="0" err="1">
                <a:latin typeface="Calibri" panose="020F0502020204030204" pitchFamily="34" charset="0"/>
                <a:cs typeface="Calibri" panose="020F0502020204030204" pitchFamily="34" charset="0"/>
              </a:rPr>
              <a:t>ﺍﻟﻤﻨﺎﺳﺒﺔ</a:t>
            </a:r>
            <a:r>
              <a:rPr lang="ar-IQ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dirty="0" err="1">
                <a:latin typeface="Calibri" panose="020F0502020204030204" pitchFamily="34" charset="0"/>
                <a:cs typeface="Calibri" panose="020F0502020204030204" pitchFamily="34" charset="0"/>
              </a:rPr>
              <a:t>ﻟﻬﺎ</a:t>
            </a:r>
            <a:r>
              <a:rPr lang="ar-IQ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dirty="0" err="1">
                <a:latin typeface="Calibri" panose="020F0502020204030204" pitchFamily="34" charset="0"/>
                <a:cs typeface="Calibri" panose="020F0502020204030204" pitchFamily="34" charset="0"/>
              </a:rPr>
              <a:t>ﻋﻨﺪ</a:t>
            </a:r>
            <a:r>
              <a:rPr lang="ar-IQ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dirty="0" err="1">
                <a:latin typeface="Calibri" panose="020F0502020204030204" pitchFamily="34" charset="0"/>
                <a:cs typeface="Calibri" panose="020F0502020204030204" pitchFamily="34" charset="0"/>
              </a:rPr>
              <a:t>ﻛﺘﺎﺑﺔ</a:t>
            </a:r>
            <a:r>
              <a:rPr lang="ar-IQ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dirty="0" err="1">
                <a:latin typeface="Calibri" panose="020F0502020204030204" pitchFamily="34" charset="0"/>
                <a:cs typeface="Calibri" panose="020F0502020204030204" pitchFamily="34" charset="0"/>
              </a:rPr>
              <a:t>ﺍﻟﺒﺮﻧﺎﻣﺞ</a:t>
            </a:r>
            <a:r>
              <a:rPr lang="ar-IQ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dirty="0" err="1">
                <a:latin typeface="Calibri" panose="020F0502020204030204" pitchFamily="34" charset="0"/>
                <a:cs typeface="Calibri" panose="020F0502020204030204" pitchFamily="34" charset="0"/>
              </a:rPr>
              <a:t>ﻭﻋﺪﻡ</a:t>
            </a:r>
            <a:r>
              <a:rPr lang="ar-IQ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dirty="0" err="1">
                <a:latin typeface="Calibri" panose="020F0502020204030204" pitchFamily="34" charset="0"/>
                <a:cs typeface="Calibri" panose="020F0502020204030204" pitchFamily="34" charset="0"/>
              </a:rPr>
              <a:t>ﺗﺮﻛﻬﺎ</a:t>
            </a:r>
            <a:r>
              <a:rPr lang="ar-IQ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dirty="0" err="1">
                <a:latin typeface="Calibri" panose="020F0502020204030204" pitchFamily="34" charset="0"/>
                <a:cs typeface="Calibri" panose="020F0502020204030204" pitchFamily="34" charset="0"/>
              </a:rPr>
              <a:t>ﻟﺘﺤﺪﺙ</a:t>
            </a:r>
            <a:r>
              <a:rPr lang="ar-IQ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dirty="0" err="1">
                <a:latin typeface="Calibri" panose="020F0502020204030204" pitchFamily="34" charset="0"/>
                <a:cs typeface="Calibri" panose="020F0502020204030204" pitchFamily="34" charset="0"/>
              </a:rPr>
              <a:t>ﻋﻨﺪ</a:t>
            </a:r>
            <a:r>
              <a:rPr lang="ar-IQ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dirty="0" err="1">
                <a:latin typeface="Calibri" panose="020F0502020204030204" pitchFamily="34" charset="0"/>
                <a:cs typeface="Calibri" panose="020F0502020204030204" pitchFamily="34" charset="0"/>
              </a:rPr>
              <a:t>ﺍﺳﺘﺨﺪﺍﻡ</a:t>
            </a:r>
            <a:r>
              <a:rPr lang="ar-IQ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dirty="0" err="1">
                <a:latin typeface="Calibri" panose="020F0502020204030204" pitchFamily="34" charset="0"/>
                <a:cs typeface="Calibri" panose="020F0502020204030204" pitchFamily="34" charset="0"/>
              </a:rPr>
              <a:t>ﺍﻟﺒﺮﻧﺎﻣﺞ</a:t>
            </a:r>
            <a:r>
              <a:rPr lang="ar-IQ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232850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62BDB9A2-82D6-4011-8749-EE4025C324B3}"/>
              </a:ext>
            </a:extLst>
          </p:cNvPr>
          <p:cNvGrpSpPr/>
          <p:nvPr/>
        </p:nvGrpSpPr>
        <p:grpSpPr>
          <a:xfrm>
            <a:off x="0" y="548746"/>
            <a:ext cx="11439525" cy="6200775"/>
            <a:chOff x="0" y="548746"/>
            <a:chExt cx="11439525" cy="6200775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xmlns="" id="{C672F8EC-829F-42B1-90F8-27DEDB10CE6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548746"/>
              <a:ext cx="11439525" cy="6200775"/>
            </a:xfrm>
            <a:prstGeom prst="rect">
              <a:avLst/>
            </a:prstGeom>
          </p:spPr>
        </p:pic>
        <p:sp>
          <p:nvSpPr>
            <p:cNvPr id="5" name="TextBox 4">
              <a:extLst>
                <a:ext uri="{FF2B5EF4-FFF2-40B4-BE49-F238E27FC236}">
                  <a16:creationId xmlns:a16="http://schemas.microsoft.com/office/drawing/2014/main" xmlns="" id="{133A7F3A-F6FF-462C-9AE0-56B784AF0DCF}"/>
                </a:ext>
              </a:extLst>
            </p:cNvPr>
            <p:cNvSpPr txBox="1"/>
            <p:nvPr/>
          </p:nvSpPr>
          <p:spPr>
            <a:xfrm>
              <a:off x="3242733" y="5911333"/>
              <a:ext cx="1397000" cy="473206"/>
            </a:xfrm>
            <a:prstGeom prst="rect">
              <a:avLst/>
            </a:prstGeom>
            <a:noFill/>
            <a:ln w="28575">
              <a:solidFill>
                <a:srgbClr val="0033CC"/>
              </a:solidFill>
            </a:ln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800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Output pane</a:t>
              </a:r>
              <a:endParaRPr lang="ar-IQ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384159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10109</TotalTime>
  <Words>605</Words>
  <Application>Microsoft Office PowerPoint</Application>
  <PresentationFormat>مخصص</PresentationFormat>
  <Paragraphs>76</Paragraphs>
  <Slides>10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Dividend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ghassan_m_ali@yahoo.com</dc:creator>
  <cp:lastModifiedBy>IK</cp:lastModifiedBy>
  <cp:revision>152</cp:revision>
  <dcterms:created xsi:type="dcterms:W3CDTF">2020-11-22T07:44:38Z</dcterms:created>
  <dcterms:modified xsi:type="dcterms:W3CDTF">2020-12-16T15:19:35Z</dcterms:modified>
</cp:coreProperties>
</file>